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23.jpg" ContentType="image/gif"/>
  <Override PartName="/ppt/media/image34.jpg" ContentType="image/gif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46.jpg" ContentType="image/gif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4" r:id="rId1"/>
  </p:sldMasterIdLst>
  <p:notesMasterIdLst>
    <p:notesMasterId r:id="rId156"/>
  </p:notesMasterIdLst>
  <p:handoutMasterIdLst>
    <p:handoutMasterId r:id="rId157"/>
  </p:handoutMasterIdLst>
  <p:sldIdLst>
    <p:sldId id="1192" r:id="rId2"/>
    <p:sldId id="561" r:id="rId3"/>
    <p:sldId id="879" r:id="rId4"/>
    <p:sldId id="1198" r:id="rId5"/>
    <p:sldId id="1189" r:id="rId6"/>
    <p:sldId id="1200" r:id="rId7"/>
    <p:sldId id="887" r:id="rId8"/>
    <p:sldId id="900" r:id="rId9"/>
    <p:sldId id="901" r:id="rId10"/>
    <p:sldId id="1098" r:id="rId11"/>
    <p:sldId id="1172" r:id="rId12"/>
    <p:sldId id="1173" r:id="rId13"/>
    <p:sldId id="902" r:id="rId14"/>
    <p:sldId id="903" r:id="rId15"/>
    <p:sldId id="904" r:id="rId16"/>
    <p:sldId id="905" r:id="rId17"/>
    <p:sldId id="898" r:id="rId18"/>
    <p:sldId id="1099" r:id="rId19"/>
    <p:sldId id="911" r:id="rId20"/>
    <p:sldId id="920" r:id="rId21"/>
    <p:sldId id="922" r:id="rId22"/>
    <p:sldId id="923" r:id="rId23"/>
    <p:sldId id="924" r:id="rId24"/>
    <p:sldId id="1177" r:id="rId25"/>
    <p:sldId id="925" r:id="rId26"/>
    <p:sldId id="926" r:id="rId27"/>
    <p:sldId id="927" r:id="rId28"/>
    <p:sldId id="928" r:id="rId29"/>
    <p:sldId id="929" r:id="rId30"/>
    <p:sldId id="930" r:id="rId31"/>
    <p:sldId id="1193" r:id="rId32"/>
    <p:sldId id="1243" r:id="rId33"/>
    <p:sldId id="931" r:id="rId34"/>
    <p:sldId id="933" r:id="rId35"/>
    <p:sldId id="1100" r:id="rId36"/>
    <p:sldId id="934" r:id="rId37"/>
    <p:sldId id="935" r:id="rId38"/>
    <p:sldId id="936" r:id="rId39"/>
    <p:sldId id="937" r:id="rId40"/>
    <p:sldId id="938" r:id="rId41"/>
    <p:sldId id="939" r:id="rId42"/>
    <p:sldId id="1101" r:id="rId43"/>
    <p:sldId id="940" r:id="rId44"/>
    <p:sldId id="1190" r:id="rId45"/>
    <p:sldId id="1197" r:id="rId46"/>
    <p:sldId id="1108" r:id="rId47"/>
    <p:sldId id="1106" r:id="rId48"/>
    <p:sldId id="1102" r:id="rId49"/>
    <p:sldId id="955" r:id="rId50"/>
    <p:sldId id="1247" r:id="rId51"/>
    <p:sldId id="1248" r:id="rId52"/>
    <p:sldId id="1249" r:id="rId53"/>
    <p:sldId id="1251" r:id="rId54"/>
    <p:sldId id="1252" r:id="rId55"/>
    <p:sldId id="1253" r:id="rId56"/>
    <p:sldId id="1254" r:id="rId57"/>
    <p:sldId id="1245" r:id="rId58"/>
    <p:sldId id="1246" r:id="rId59"/>
    <p:sldId id="977" r:id="rId60"/>
    <p:sldId id="976" r:id="rId61"/>
    <p:sldId id="1194" r:id="rId62"/>
    <p:sldId id="984" r:id="rId63"/>
    <p:sldId id="986" r:id="rId64"/>
    <p:sldId id="987" r:id="rId65"/>
    <p:sldId id="1113" r:id="rId66"/>
    <p:sldId id="1258" r:id="rId67"/>
    <p:sldId id="989" r:id="rId68"/>
    <p:sldId id="995" r:id="rId69"/>
    <p:sldId id="997" r:id="rId70"/>
    <p:sldId id="998" r:id="rId71"/>
    <p:sldId id="1000" r:id="rId72"/>
    <p:sldId id="999" r:id="rId73"/>
    <p:sldId id="1005" r:id="rId74"/>
    <p:sldId id="1007" r:id="rId75"/>
    <p:sldId id="1115" r:id="rId76"/>
    <p:sldId id="1116" r:id="rId77"/>
    <p:sldId id="1008" r:id="rId78"/>
    <p:sldId id="1009" r:id="rId79"/>
    <p:sldId id="1259" r:id="rId80"/>
    <p:sldId id="1117" r:id="rId81"/>
    <p:sldId id="1011" r:id="rId82"/>
    <p:sldId id="1226" r:id="rId83"/>
    <p:sldId id="1174" r:id="rId84"/>
    <p:sldId id="1184" r:id="rId85"/>
    <p:sldId id="1185" r:id="rId86"/>
    <p:sldId id="1119" r:id="rId87"/>
    <p:sldId id="1120" r:id="rId88"/>
    <p:sldId id="1121" r:id="rId89"/>
    <p:sldId id="1260" r:id="rId90"/>
    <p:sldId id="1122" r:id="rId91"/>
    <p:sldId id="1124" r:id="rId92"/>
    <p:sldId id="1242" r:id="rId93"/>
    <p:sldId id="1228" r:id="rId94"/>
    <p:sldId id="1229" r:id="rId95"/>
    <p:sldId id="1230" r:id="rId96"/>
    <p:sldId id="1195" r:id="rId97"/>
    <p:sldId id="1037" r:id="rId98"/>
    <p:sldId id="1039" r:id="rId99"/>
    <p:sldId id="1040" r:id="rId100"/>
    <p:sldId id="1131" r:id="rId101"/>
    <p:sldId id="1130" r:id="rId102"/>
    <p:sldId id="1041" r:id="rId103"/>
    <p:sldId id="1196" r:id="rId104"/>
    <p:sldId id="1132" r:id="rId105"/>
    <p:sldId id="1042" r:id="rId106"/>
    <p:sldId id="1133" r:id="rId107"/>
    <p:sldId id="1043" r:id="rId108"/>
    <p:sldId id="1149" r:id="rId109"/>
    <p:sldId id="1150" r:id="rId110"/>
    <p:sldId id="1151" r:id="rId111"/>
    <p:sldId id="1152" r:id="rId112"/>
    <p:sldId id="1153" r:id="rId113"/>
    <p:sldId id="1154" r:id="rId114"/>
    <p:sldId id="1155" r:id="rId115"/>
    <p:sldId id="1156" r:id="rId116"/>
    <p:sldId id="1188" r:id="rId117"/>
    <p:sldId id="1181" r:id="rId118"/>
    <p:sldId id="1186" r:id="rId119"/>
    <p:sldId id="1157" r:id="rId120"/>
    <p:sldId id="1158" r:id="rId121"/>
    <p:sldId id="1159" r:id="rId122"/>
    <p:sldId id="1160" r:id="rId123"/>
    <p:sldId id="1161" r:id="rId124"/>
    <p:sldId id="1077" r:id="rId125"/>
    <p:sldId id="1261" r:id="rId126"/>
    <p:sldId id="1270" r:id="rId127"/>
    <p:sldId id="1264" r:id="rId128"/>
    <p:sldId id="1262" r:id="rId129"/>
    <p:sldId id="1265" r:id="rId130"/>
    <p:sldId id="1266" r:id="rId131"/>
    <p:sldId id="1267" r:id="rId132"/>
    <p:sldId id="1162" r:id="rId133"/>
    <p:sldId id="1163" r:id="rId134"/>
    <p:sldId id="1164" r:id="rId135"/>
    <p:sldId id="1165" r:id="rId136"/>
    <p:sldId id="1271" r:id="rId137"/>
    <p:sldId id="1166" r:id="rId138"/>
    <p:sldId id="1272" r:id="rId139"/>
    <p:sldId id="1167" r:id="rId140"/>
    <p:sldId id="1171" r:id="rId141"/>
    <p:sldId id="1183" r:id="rId142"/>
    <p:sldId id="1178" r:id="rId143"/>
    <p:sldId id="1191" r:id="rId144"/>
    <p:sldId id="1235" r:id="rId145"/>
    <p:sldId id="1236" r:id="rId146"/>
    <p:sldId id="1238" r:id="rId147"/>
    <p:sldId id="1273" r:id="rId148"/>
    <p:sldId id="1274" r:id="rId149"/>
    <p:sldId id="1275" r:id="rId150"/>
    <p:sldId id="1277" r:id="rId151"/>
    <p:sldId id="1239" r:id="rId152"/>
    <p:sldId id="1278" r:id="rId153"/>
    <p:sldId id="1276" r:id="rId154"/>
    <p:sldId id="329" r:id="rId15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FF00"/>
    <a:srgbClr val="0000FF"/>
    <a:srgbClr val="00FFCC"/>
    <a:srgbClr val="FF00FF"/>
    <a:srgbClr val="663300"/>
    <a:srgbClr val="3333CC"/>
    <a:srgbClr val="33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8" autoAdjust="0"/>
    <p:restoredTop sz="97037" autoAdjust="0"/>
  </p:normalViewPr>
  <p:slideViewPr>
    <p:cSldViewPr snapToGrid="0">
      <p:cViewPr varScale="1">
        <p:scale>
          <a:sx n="63" d="100"/>
          <a:sy n="63" d="100"/>
        </p:scale>
        <p:origin x="496" y="64"/>
      </p:cViewPr>
      <p:guideLst>
        <p:guide orient="horz" pos="2160"/>
        <p:guide pos="37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5.g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5.gi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5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算法基础和数据结构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排序与查找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6207F750-9C10-4E3B-81B3-17C7EE7129D3}" type="presOf" srcId="{6D733693-6611-417C-AEC7-B7BCE28C4DE5}" destId="{52527A74-302C-463F-A232-E3E55AE84750}" srcOrd="0" destOrd="0" presId="urn:microsoft.com/office/officeart/2008/layout/PictureAccentList"/>
    <dgm:cxn modelId="{E430A00D-D667-42CA-9B71-8E12B8D513E8}" type="presOf" srcId="{6FEABC7B-7461-4411-B35F-6CBC6D45BE27}" destId="{9A09A8EB-8AAA-4526-B8EE-DA01E97BF22F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A48D1D8C-124C-458B-9C79-6B8BB3DA054B}" type="presOf" srcId="{A937D6D2-8A27-403A-BD5A-EA8581D5C30D}" destId="{10883069-EFD1-4A9D-BC7D-8CF3D35D3755}" srcOrd="0" destOrd="0" presId="urn:microsoft.com/office/officeart/2008/layout/PictureAccentList"/>
    <dgm:cxn modelId="{9FCB4743-49A7-4F02-A024-DD033DCB467E}" type="presOf" srcId="{1147FA92-6FB8-4A4D-9D74-BA968EB74278}" destId="{88CA16B7-4368-493F-96D7-6C59AB4CCC1D}" srcOrd="0" destOrd="0" presId="urn:microsoft.com/office/officeart/2008/layout/PictureAccentList"/>
    <dgm:cxn modelId="{F9DD5D81-71BC-487E-A0A5-ED534CB563B9}" type="presOf" srcId="{FEA8FB21-1654-474C-8BC2-DE7CC362ED1B}" destId="{3B801F41-E973-4D4B-A7C0-6633979DD07E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781CCC6-D13C-4EC7-A393-F413B14D5236}" type="presOf" srcId="{0DBA9484-2898-4871-BFB8-08370285DC3F}" destId="{6454A6A0-3FD9-4A0E-A8A2-CC372871039B}" srcOrd="0" destOrd="0" presId="urn:microsoft.com/office/officeart/2008/layout/PictureAccentList"/>
    <dgm:cxn modelId="{2344C1C0-52F4-4F5D-9C38-8D9990818B8C}" type="presParOf" srcId="{3B801F41-E973-4D4B-A7C0-6633979DD07E}" destId="{61D10E31-D14D-42E0-8F49-CEE73D7843B1}" srcOrd="0" destOrd="0" presId="urn:microsoft.com/office/officeart/2008/layout/PictureAccentList"/>
    <dgm:cxn modelId="{22EF7975-9A6C-403B-AFEB-9D2589FFF219}" type="presParOf" srcId="{61D10E31-D14D-42E0-8F49-CEE73D7843B1}" destId="{4E56F333-E2FD-4424-84C6-A0F0C75D9EBC}" srcOrd="0" destOrd="0" presId="urn:microsoft.com/office/officeart/2008/layout/PictureAccentList"/>
    <dgm:cxn modelId="{6DABDE89-6D2A-43C9-808D-B864B90E2128}" type="presParOf" srcId="{4E56F333-E2FD-4424-84C6-A0F0C75D9EBC}" destId="{6454A6A0-3FD9-4A0E-A8A2-CC372871039B}" srcOrd="0" destOrd="0" presId="urn:microsoft.com/office/officeart/2008/layout/PictureAccentList"/>
    <dgm:cxn modelId="{1CB38300-07DA-40B8-910C-83DBD524F45C}" type="presParOf" srcId="{61D10E31-D14D-42E0-8F49-CEE73D7843B1}" destId="{F68F844C-9180-4690-9F0A-33CD7C89E69B}" srcOrd="1" destOrd="0" presId="urn:microsoft.com/office/officeart/2008/layout/PictureAccentList"/>
    <dgm:cxn modelId="{7A4ADADB-22EC-442D-8927-3EB8B91954FA}" type="presParOf" srcId="{F68F844C-9180-4690-9F0A-33CD7C89E69B}" destId="{7F5A1510-4064-44FB-A8F4-DB483758B9BF}" srcOrd="0" destOrd="0" presId="urn:microsoft.com/office/officeart/2008/layout/PictureAccentList"/>
    <dgm:cxn modelId="{46F5AD0E-B5F2-49EF-A673-5CCA113FC098}" type="presParOf" srcId="{7F5A1510-4064-44FB-A8F4-DB483758B9BF}" destId="{C561AD92-B77D-4D3A-896D-9B4AAD777598}" srcOrd="0" destOrd="0" presId="urn:microsoft.com/office/officeart/2008/layout/PictureAccentList"/>
    <dgm:cxn modelId="{C37B9AFF-2BA6-4700-AD25-078E4E2BDDB2}" type="presParOf" srcId="{7F5A1510-4064-44FB-A8F4-DB483758B9BF}" destId="{10883069-EFD1-4A9D-BC7D-8CF3D35D3755}" srcOrd="1" destOrd="0" presId="urn:microsoft.com/office/officeart/2008/layout/PictureAccentList"/>
    <dgm:cxn modelId="{EF5EA2BF-84DB-4918-8B37-D370B916E22D}" type="presParOf" srcId="{F68F844C-9180-4690-9F0A-33CD7C89E69B}" destId="{C6EF3AF6-B013-4AB6-BBB5-BE1941491B85}" srcOrd="1" destOrd="0" presId="urn:microsoft.com/office/officeart/2008/layout/PictureAccentList"/>
    <dgm:cxn modelId="{35BB0F28-76CE-4DAF-84A6-3754C5158ABA}" type="presParOf" srcId="{C6EF3AF6-B013-4AB6-BBB5-BE1941491B85}" destId="{8D7004D4-A59C-467F-AF5D-7C4BE97464AC}" srcOrd="0" destOrd="0" presId="urn:microsoft.com/office/officeart/2008/layout/PictureAccentList"/>
    <dgm:cxn modelId="{DDC05095-82FA-4631-A24C-38C3F6C23FE5}" type="presParOf" srcId="{C6EF3AF6-B013-4AB6-BBB5-BE1941491B85}" destId="{9A09A8EB-8AAA-4526-B8EE-DA01E97BF22F}" srcOrd="1" destOrd="0" presId="urn:microsoft.com/office/officeart/2008/layout/PictureAccentList"/>
    <dgm:cxn modelId="{8877787A-FB3A-446E-A682-E491E4876D64}" type="presParOf" srcId="{F68F844C-9180-4690-9F0A-33CD7C89E69B}" destId="{DA95FE42-C30F-4574-9094-888B61753E62}" srcOrd="2" destOrd="0" presId="urn:microsoft.com/office/officeart/2008/layout/PictureAccentList"/>
    <dgm:cxn modelId="{A10B5CD8-A6B7-4F4F-8AC1-6BA9B563E14E}" type="presParOf" srcId="{DA95FE42-C30F-4574-9094-888B61753E62}" destId="{0DC5DF64-AEB9-4034-8B76-56A38D0CBC57}" srcOrd="0" destOrd="0" presId="urn:microsoft.com/office/officeart/2008/layout/PictureAccentList"/>
    <dgm:cxn modelId="{CCA11C64-6056-4EF2-9699-9AA369EB4925}" type="presParOf" srcId="{DA95FE42-C30F-4574-9094-888B61753E62}" destId="{88CA16B7-4368-493F-96D7-6C59AB4CCC1D}" srcOrd="1" destOrd="0" presId="urn:microsoft.com/office/officeart/2008/layout/PictureAccentList"/>
    <dgm:cxn modelId="{624E26E6-4370-4DB3-9768-06DBF930D3DC}" type="presParOf" srcId="{F68F844C-9180-4690-9F0A-33CD7C89E69B}" destId="{44EA768E-E3D9-4D89-9F36-0A1F8E102293}" srcOrd="3" destOrd="0" presId="urn:microsoft.com/office/officeart/2008/layout/PictureAccentList"/>
    <dgm:cxn modelId="{9BA19EA4-AFC6-4F20-B9A3-E07359D4AB9C}" type="presParOf" srcId="{44EA768E-E3D9-4D89-9F36-0A1F8E102293}" destId="{669280C3-772E-41BA-B069-4922C0B23AE2}" srcOrd="0" destOrd="0" presId="urn:microsoft.com/office/officeart/2008/layout/PictureAccentList"/>
    <dgm:cxn modelId="{8CD06017-AFFD-4356-8F38-5F750220DBAA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算法基础和数据结构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排序与查找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2C10BC4A-6E28-4275-A936-AAFA11B610D5}" type="presOf" srcId="{0DBA9484-2898-4871-BFB8-08370285DC3F}" destId="{6454A6A0-3FD9-4A0E-A8A2-CC372871039B}" srcOrd="0" destOrd="0" presId="urn:microsoft.com/office/officeart/2008/layout/PictureAccentList"/>
    <dgm:cxn modelId="{8D867192-3187-4320-BFF1-6F423FE4FC55}" type="presOf" srcId="{A937D6D2-8A27-403A-BD5A-EA8581D5C30D}" destId="{10883069-EFD1-4A9D-BC7D-8CF3D35D3755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6BB65A5-8C24-4005-9218-C138753561F5}" type="presOf" srcId="{1147FA92-6FB8-4A4D-9D74-BA968EB74278}" destId="{88CA16B7-4368-493F-96D7-6C59AB4CCC1D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4B1DD2D2-259E-4898-A54E-6F6A29D9CC60}" type="presOf" srcId="{6FEABC7B-7461-4411-B35F-6CBC6D45BE27}" destId="{9A09A8EB-8AAA-4526-B8EE-DA01E97BF22F}" srcOrd="0" destOrd="0" presId="urn:microsoft.com/office/officeart/2008/layout/PictureAccentList"/>
    <dgm:cxn modelId="{56B67E4F-6A1E-4DDD-94B9-A36030779711}" type="presOf" srcId="{FEA8FB21-1654-474C-8BC2-DE7CC362ED1B}" destId="{3B801F41-E973-4D4B-A7C0-6633979DD07E}" srcOrd="0" destOrd="0" presId="urn:microsoft.com/office/officeart/2008/layout/PictureAccentList"/>
    <dgm:cxn modelId="{27C9B0C8-E553-4DC7-9C79-E409BA753234}" type="presOf" srcId="{6D733693-6611-417C-AEC7-B7BCE28C4DE5}" destId="{52527A74-302C-463F-A232-E3E55AE84750}" srcOrd="0" destOrd="0" presId="urn:microsoft.com/office/officeart/2008/layout/PictureAccentList"/>
    <dgm:cxn modelId="{E9472393-7254-41F1-9120-3D52BE91341B}" type="presParOf" srcId="{3B801F41-E973-4D4B-A7C0-6633979DD07E}" destId="{61D10E31-D14D-42E0-8F49-CEE73D7843B1}" srcOrd="0" destOrd="0" presId="urn:microsoft.com/office/officeart/2008/layout/PictureAccentList"/>
    <dgm:cxn modelId="{3E7B9E76-94A2-4309-8FF2-71B35B903464}" type="presParOf" srcId="{61D10E31-D14D-42E0-8F49-CEE73D7843B1}" destId="{4E56F333-E2FD-4424-84C6-A0F0C75D9EBC}" srcOrd="0" destOrd="0" presId="urn:microsoft.com/office/officeart/2008/layout/PictureAccentList"/>
    <dgm:cxn modelId="{10C6D388-2826-46A8-8430-DD42FDA8C3F8}" type="presParOf" srcId="{4E56F333-E2FD-4424-84C6-A0F0C75D9EBC}" destId="{6454A6A0-3FD9-4A0E-A8A2-CC372871039B}" srcOrd="0" destOrd="0" presId="urn:microsoft.com/office/officeart/2008/layout/PictureAccentList"/>
    <dgm:cxn modelId="{630658B5-E796-411A-8ED1-CADBC9001AEE}" type="presParOf" srcId="{61D10E31-D14D-42E0-8F49-CEE73D7843B1}" destId="{F68F844C-9180-4690-9F0A-33CD7C89E69B}" srcOrd="1" destOrd="0" presId="urn:microsoft.com/office/officeart/2008/layout/PictureAccentList"/>
    <dgm:cxn modelId="{03F9201C-F9C0-430B-89A9-2E03B36AFA7A}" type="presParOf" srcId="{F68F844C-9180-4690-9F0A-33CD7C89E69B}" destId="{7F5A1510-4064-44FB-A8F4-DB483758B9BF}" srcOrd="0" destOrd="0" presId="urn:microsoft.com/office/officeart/2008/layout/PictureAccentList"/>
    <dgm:cxn modelId="{2859D639-B76C-46F2-B5D2-3D961B2D805A}" type="presParOf" srcId="{7F5A1510-4064-44FB-A8F4-DB483758B9BF}" destId="{C561AD92-B77D-4D3A-896D-9B4AAD777598}" srcOrd="0" destOrd="0" presId="urn:microsoft.com/office/officeart/2008/layout/PictureAccentList"/>
    <dgm:cxn modelId="{A4B475CD-1398-427F-8454-E42BACCAA7F8}" type="presParOf" srcId="{7F5A1510-4064-44FB-A8F4-DB483758B9BF}" destId="{10883069-EFD1-4A9D-BC7D-8CF3D35D3755}" srcOrd="1" destOrd="0" presId="urn:microsoft.com/office/officeart/2008/layout/PictureAccentList"/>
    <dgm:cxn modelId="{D5B329E8-0BE5-457D-B087-568956B52E28}" type="presParOf" srcId="{F68F844C-9180-4690-9F0A-33CD7C89E69B}" destId="{C6EF3AF6-B013-4AB6-BBB5-BE1941491B85}" srcOrd="1" destOrd="0" presId="urn:microsoft.com/office/officeart/2008/layout/PictureAccentList"/>
    <dgm:cxn modelId="{F2F322D3-F495-41C6-8ACD-CEC724CE979B}" type="presParOf" srcId="{C6EF3AF6-B013-4AB6-BBB5-BE1941491B85}" destId="{8D7004D4-A59C-467F-AF5D-7C4BE97464AC}" srcOrd="0" destOrd="0" presId="urn:microsoft.com/office/officeart/2008/layout/PictureAccentList"/>
    <dgm:cxn modelId="{166A2BFD-7FF4-4F20-9CF1-C7E9B6057559}" type="presParOf" srcId="{C6EF3AF6-B013-4AB6-BBB5-BE1941491B85}" destId="{9A09A8EB-8AAA-4526-B8EE-DA01E97BF22F}" srcOrd="1" destOrd="0" presId="urn:microsoft.com/office/officeart/2008/layout/PictureAccentList"/>
    <dgm:cxn modelId="{2CEB7C65-DCF9-41F5-ACBC-744B3DA02AA3}" type="presParOf" srcId="{F68F844C-9180-4690-9F0A-33CD7C89E69B}" destId="{DA95FE42-C30F-4574-9094-888B61753E62}" srcOrd="2" destOrd="0" presId="urn:microsoft.com/office/officeart/2008/layout/PictureAccentList"/>
    <dgm:cxn modelId="{B6AC1E42-A725-4414-B7C5-FFC7816D9991}" type="presParOf" srcId="{DA95FE42-C30F-4574-9094-888B61753E62}" destId="{0DC5DF64-AEB9-4034-8B76-56A38D0CBC57}" srcOrd="0" destOrd="0" presId="urn:microsoft.com/office/officeart/2008/layout/PictureAccentList"/>
    <dgm:cxn modelId="{B0F4FA08-9AE5-4287-8418-FA5F0A705978}" type="presParOf" srcId="{DA95FE42-C30F-4574-9094-888B61753E62}" destId="{88CA16B7-4368-493F-96D7-6C59AB4CCC1D}" srcOrd="1" destOrd="0" presId="urn:microsoft.com/office/officeart/2008/layout/PictureAccentList"/>
    <dgm:cxn modelId="{CC860FD3-5576-4CD9-8249-85BBCC8FB20E}" type="presParOf" srcId="{F68F844C-9180-4690-9F0A-33CD7C89E69B}" destId="{44EA768E-E3D9-4D89-9F36-0A1F8E102293}" srcOrd="3" destOrd="0" presId="urn:microsoft.com/office/officeart/2008/layout/PictureAccentList"/>
    <dgm:cxn modelId="{1299FA2A-D8A7-4370-A7A6-E8F220537DB6}" type="presParOf" srcId="{44EA768E-E3D9-4D89-9F36-0A1F8E102293}" destId="{669280C3-772E-41BA-B069-4922C0B23AE2}" srcOrd="0" destOrd="0" presId="urn:microsoft.com/office/officeart/2008/layout/PictureAccentList"/>
    <dgm:cxn modelId="{3995D7DB-B5F2-4E81-BD00-FAE478D15FC9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算法基础和数据结构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排序与查找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65064D84-18ED-47C3-882C-2B3C9C55AA53}" type="presOf" srcId="{6D733693-6611-417C-AEC7-B7BCE28C4DE5}" destId="{52527A74-302C-463F-A232-E3E55AE84750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740971EC-714C-4651-B465-CB2E6C6B12A4}" type="presOf" srcId="{A937D6D2-8A27-403A-BD5A-EA8581D5C30D}" destId="{10883069-EFD1-4A9D-BC7D-8CF3D35D3755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6082A15E-553B-41AB-B014-85D6391916DB}" type="presOf" srcId="{0DBA9484-2898-4871-BFB8-08370285DC3F}" destId="{6454A6A0-3FD9-4A0E-A8A2-CC372871039B}" srcOrd="0" destOrd="0" presId="urn:microsoft.com/office/officeart/2008/layout/PictureAccentList"/>
    <dgm:cxn modelId="{57AA58B8-5BD7-4A10-9FA2-FE47D117BD23}" type="presOf" srcId="{6FEABC7B-7461-4411-B35F-6CBC6D45BE27}" destId="{9A09A8EB-8AAA-4526-B8EE-DA01E97BF22F}" srcOrd="0" destOrd="0" presId="urn:microsoft.com/office/officeart/2008/layout/PictureAccentList"/>
    <dgm:cxn modelId="{1B774FC9-AF23-4B3C-A658-728264EC0443}" type="presOf" srcId="{FEA8FB21-1654-474C-8BC2-DE7CC362ED1B}" destId="{3B801F41-E973-4D4B-A7C0-6633979DD07E}" srcOrd="0" destOrd="0" presId="urn:microsoft.com/office/officeart/2008/layout/PictureAccentList"/>
    <dgm:cxn modelId="{12F274E7-9A91-4FB2-A9B0-8F78A66D473F}" type="presOf" srcId="{1147FA92-6FB8-4A4D-9D74-BA968EB74278}" destId="{88CA16B7-4368-493F-96D7-6C59AB4CCC1D}" srcOrd="0" destOrd="0" presId="urn:microsoft.com/office/officeart/2008/layout/PictureAccentList"/>
    <dgm:cxn modelId="{A297759C-04B5-41F4-BF03-90EA83BABE1D}" type="presParOf" srcId="{3B801F41-E973-4D4B-A7C0-6633979DD07E}" destId="{61D10E31-D14D-42E0-8F49-CEE73D7843B1}" srcOrd="0" destOrd="0" presId="urn:microsoft.com/office/officeart/2008/layout/PictureAccentList"/>
    <dgm:cxn modelId="{63027DBE-3A51-488F-9041-24B75C0735B4}" type="presParOf" srcId="{61D10E31-D14D-42E0-8F49-CEE73D7843B1}" destId="{4E56F333-E2FD-4424-84C6-A0F0C75D9EBC}" srcOrd="0" destOrd="0" presId="urn:microsoft.com/office/officeart/2008/layout/PictureAccentList"/>
    <dgm:cxn modelId="{4FACB016-941E-4098-BDF6-7F20F902A373}" type="presParOf" srcId="{4E56F333-E2FD-4424-84C6-A0F0C75D9EBC}" destId="{6454A6A0-3FD9-4A0E-A8A2-CC372871039B}" srcOrd="0" destOrd="0" presId="urn:microsoft.com/office/officeart/2008/layout/PictureAccentList"/>
    <dgm:cxn modelId="{5071D1EA-BE66-49DA-A5BE-12065CB985F8}" type="presParOf" srcId="{61D10E31-D14D-42E0-8F49-CEE73D7843B1}" destId="{F68F844C-9180-4690-9F0A-33CD7C89E69B}" srcOrd="1" destOrd="0" presId="urn:microsoft.com/office/officeart/2008/layout/PictureAccentList"/>
    <dgm:cxn modelId="{BD71AA99-7E2A-4672-842E-83E2085F142E}" type="presParOf" srcId="{F68F844C-9180-4690-9F0A-33CD7C89E69B}" destId="{7F5A1510-4064-44FB-A8F4-DB483758B9BF}" srcOrd="0" destOrd="0" presId="urn:microsoft.com/office/officeart/2008/layout/PictureAccentList"/>
    <dgm:cxn modelId="{1D7E1329-A44A-4D6C-A2E0-F6BFA60BF678}" type="presParOf" srcId="{7F5A1510-4064-44FB-A8F4-DB483758B9BF}" destId="{C561AD92-B77D-4D3A-896D-9B4AAD777598}" srcOrd="0" destOrd="0" presId="urn:microsoft.com/office/officeart/2008/layout/PictureAccentList"/>
    <dgm:cxn modelId="{836C75F5-FABA-4400-A2FA-63B4872F1160}" type="presParOf" srcId="{7F5A1510-4064-44FB-A8F4-DB483758B9BF}" destId="{10883069-EFD1-4A9D-BC7D-8CF3D35D3755}" srcOrd="1" destOrd="0" presId="urn:microsoft.com/office/officeart/2008/layout/PictureAccentList"/>
    <dgm:cxn modelId="{9588CEE2-55D3-4FC7-AF65-C40ABE357535}" type="presParOf" srcId="{F68F844C-9180-4690-9F0A-33CD7C89E69B}" destId="{C6EF3AF6-B013-4AB6-BBB5-BE1941491B85}" srcOrd="1" destOrd="0" presId="urn:microsoft.com/office/officeart/2008/layout/PictureAccentList"/>
    <dgm:cxn modelId="{AA9497C1-038C-4EA3-B67D-834EC82D5280}" type="presParOf" srcId="{C6EF3AF6-B013-4AB6-BBB5-BE1941491B85}" destId="{8D7004D4-A59C-467F-AF5D-7C4BE97464AC}" srcOrd="0" destOrd="0" presId="urn:microsoft.com/office/officeart/2008/layout/PictureAccentList"/>
    <dgm:cxn modelId="{4BE44509-E76C-44C5-9801-7035A696EBB3}" type="presParOf" srcId="{C6EF3AF6-B013-4AB6-BBB5-BE1941491B85}" destId="{9A09A8EB-8AAA-4526-B8EE-DA01E97BF22F}" srcOrd="1" destOrd="0" presId="urn:microsoft.com/office/officeart/2008/layout/PictureAccentList"/>
    <dgm:cxn modelId="{AFFFBE06-2B03-41FE-A8DE-3C29713314E6}" type="presParOf" srcId="{F68F844C-9180-4690-9F0A-33CD7C89E69B}" destId="{DA95FE42-C30F-4574-9094-888B61753E62}" srcOrd="2" destOrd="0" presId="urn:microsoft.com/office/officeart/2008/layout/PictureAccentList"/>
    <dgm:cxn modelId="{9BD3F1C9-99E8-469A-B393-2A5EFE991725}" type="presParOf" srcId="{DA95FE42-C30F-4574-9094-888B61753E62}" destId="{0DC5DF64-AEB9-4034-8B76-56A38D0CBC57}" srcOrd="0" destOrd="0" presId="urn:microsoft.com/office/officeart/2008/layout/PictureAccentList"/>
    <dgm:cxn modelId="{AF2E2925-3297-411E-964A-E1F31E73AEF8}" type="presParOf" srcId="{DA95FE42-C30F-4574-9094-888B61753E62}" destId="{88CA16B7-4368-493F-96D7-6C59AB4CCC1D}" srcOrd="1" destOrd="0" presId="urn:microsoft.com/office/officeart/2008/layout/PictureAccentList"/>
    <dgm:cxn modelId="{57AF3ADA-6CFF-4FD0-BA97-BB5AB2C2655D}" type="presParOf" srcId="{F68F844C-9180-4690-9F0A-33CD7C89E69B}" destId="{44EA768E-E3D9-4D89-9F36-0A1F8E102293}" srcOrd="3" destOrd="0" presId="urn:microsoft.com/office/officeart/2008/layout/PictureAccentList"/>
    <dgm:cxn modelId="{27C8C184-B1BC-47F3-98AF-195146F4E66E}" type="presParOf" srcId="{44EA768E-E3D9-4D89-9F36-0A1F8E102293}" destId="{669280C3-772E-41BA-B069-4922C0B23AE2}" srcOrd="0" destOrd="0" presId="urn:microsoft.com/office/officeart/2008/layout/PictureAccentList"/>
    <dgm:cxn modelId="{2B0A6813-FA7B-4194-96B7-82337A90F85F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算法基础和数据结构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排序与查找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9A358952-E761-46F3-9F09-B7223B27E94A}" type="presOf" srcId="{FEA8FB21-1654-474C-8BC2-DE7CC362ED1B}" destId="{3B801F41-E973-4D4B-A7C0-6633979DD07E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6BF797A8-EBD7-4B80-B3B7-2ED7CAFEE893}" type="presOf" srcId="{6FEABC7B-7461-4411-B35F-6CBC6D45BE27}" destId="{9A09A8EB-8AAA-4526-B8EE-DA01E97BF22F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44CC0E50-AB1F-4E1D-B9B5-A720632B72C0}" type="presOf" srcId="{6D733693-6611-417C-AEC7-B7BCE28C4DE5}" destId="{52527A74-302C-463F-A232-E3E55AE84750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2C9F63F9-BC92-49AE-B04A-5B385317A74F}" type="presOf" srcId="{1147FA92-6FB8-4A4D-9D74-BA968EB74278}" destId="{88CA16B7-4368-493F-96D7-6C59AB4CCC1D}" srcOrd="0" destOrd="0" presId="urn:microsoft.com/office/officeart/2008/layout/PictureAccentList"/>
    <dgm:cxn modelId="{799725FB-A1D0-42B5-A336-F7AAD1233771}" type="presOf" srcId="{A937D6D2-8A27-403A-BD5A-EA8581D5C30D}" destId="{10883069-EFD1-4A9D-BC7D-8CF3D35D3755}" srcOrd="0" destOrd="0" presId="urn:microsoft.com/office/officeart/2008/layout/PictureAccentList"/>
    <dgm:cxn modelId="{5055F7B4-7AAD-4A5C-9148-4FE466446C8B}" type="presOf" srcId="{0DBA9484-2898-4871-BFB8-08370285DC3F}" destId="{6454A6A0-3FD9-4A0E-A8A2-CC372871039B}" srcOrd="0" destOrd="0" presId="urn:microsoft.com/office/officeart/2008/layout/PictureAccentList"/>
    <dgm:cxn modelId="{684CBE8A-0BE3-4C7B-8653-BBE7CBD8A1CD}" type="presParOf" srcId="{3B801F41-E973-4D4B-A7C0-6633979DD07E}" destId="{61D10E31-D14D-42E0-8F49-CEE73D7843B1}" srcOrd="0" destOrd="0" presId="urn:microsoft.com/office/officeart/2008/layout/PictureAccentList"/>
    <dgm:cxn modelId="{C8A06C38-D594-4EBE-AF9E-5F46FBA29BE7}" type="presParOf" srcId="{61D10E31-D14D-42E0-8F49-CEE73D7843B1}" destId="{4E56F333-E2FD-4424-84C6-A0F0C75D9EBC}" srcOrd="0" destOrd="0" presId="urn:microsoft.com/office/officeart/2008/layout/PictureAccentList"/>
    <dgm:cxn modelId="{7745CFAE-B86E-45CD-B971-2E2666B478E0}" type="presParOf" srcId="{4E56F333-E2FD-4424-84C6-A0F0C75D9EBC}" destId="{6454A6A0-3FD9-4A0E-A8A2-CC372871039B}" srcOrd="0" destOrd="0" presId="urn:microsoft.com/office/officeart/2008/layout/PictureAccentList"/>
    <dgm:cxn modelId="{10B28338-743D-478E-B417-11D568D8087B}" type="presParOf" srcId="{61D10E31-D14D-42E0-8F49-CEE73D7843B1}" destId="{F68F844C-9180-4690-9F0A-33CD7C89E69B}" srcOrd="1" destOrd="0" presId="urn:microsoft.com/office/officeart/2008/layout/PictureAccentList"/>
    <dgm:cxn modelId="{4F623ECE-A771-4E73-8B98-B5BF251FDBDE}" type="presParOf" srcId="{F68F844C-9180-4690-9F0A-33CD7C89E69B}" destId="{7F5A1510-4064-44FB-A8F4-DB483758B9BF}" srcOrd="0" destOrd="0" presId="urn:microsoft.com/office/officeart/2008/layout/PictureAccentList"/>
    <dgm:cxn modelId="{F2D9492B-9CFD-4996-83A1-7D80AC1339E7}" type="presParOf" srcId="{7F5A1510-4064-44FB-A8F4-DB483758B9BF}" destId="{C561AD92-B77D-4D3A-896D-9B4AAD777598}" srcOrd="0" destOrd="0" presId="urn:microsoft.com/office/officeart/2008/layout/PictureAccentList"/>
    <dgm:cxn modelId="{251D3268-0F0E-4E61-8D3E-D687A956A873}" type="presParOf" srcId="{7F5A1510-4064-44FB-A8F4-DB483758B9BF}" destId="{10883069-EFD1-4A9D-BC7D-8CF3D35D3755}" srcOrd="1" destOrd="0" presId="urn:microsoft.com/office/officeart/2008/layout/PictureAccentList"/>
    <dgm:cxn modelId="{72DC2BE5-B3FF-41AD-BBAC-99351B2036D9}" type="presParOf" srcId="{F68F844C-9180-4690-9F0A-33CD7C89E69B}" destId="{C6EF3AF6-B013-4AB6-BBB5-BE1941491B85}" srcOrd="1" destOrd="0" presId="urn:microsoft.com/office/officeart/2008/layout/PictureAccentList"/>
    <dgm:cxn modelId="{321489F0-4790-4ADA-8B0B-753989CA2CEA}" type="presParOf" srcId="{C6EF3AF6-B013-4AB6-BBB5-BE1941491B85}" destId="{8D7004D4-A59C-467F-AF5D-7C4BE97464AC}" srcOrd="0" destOrd="0" presId="urn:microsoft.com/office/officeart/2008/layout/PictureAccentList"/>
    <dgm:cxn modelId="{A6A20351-5A14-40C0-B93C-F4ADA47205AF}" type="presParOf" srcId="{C6EF3AF6-B013-4AB6-BBB5-BE1941491B85}" destId="{9A09A8EB-8AAA-4526-B8EE-DA01E97BF22F}" srcOrd="1" destOrd="0" presId="urn:microsoft.com/office/officeart/2008/layout/PictureAccentList"/>
    <dgm:cxn modelId="{2B3288DA-08CA-4D81-B3CC-CC12B569A789}" type="presParOf" srcId="{F68F844C-9180-4690-9F0A-33CD7C89E69B}" destId="{DA95FE42-C30F-4574-9094-888B61753E62}" srcOrd="2" destOrd="0" presId="urn:microsoft.com/office/officeart/2008/layout/PictureAccentList"/>
    <dgm:cxn modelId="{A58FF4C9-E375-4C4E-99AC-414D7455A3C8}" type="presParOf" srcId="{DA95FE42-C30F-4574-9094-888B61753E62}" destId="{0DC5DF64-AEB9-4034-8B76-56A38D0CBC57}" srcOrd="0" destOrd="0" presId="urn:microsoft.com/office/officeart/2008/layout/PictureAccentList"/>
    <dgm:cxn modelId="{8F8F9936-5C6A-43E3-A2D0-DF99CB889070}" type="presParOf" srcId="{DA95FE42-C30F-4574-9094-888B61753E62}" destId="{88CA16B7-4368-493F-96D7-6C59AB4CCC1D}" srcOrd="1" destOrd="0" presId="urn:microsoft.com/office/officeart/2008/layout/PictureAccentList"/>
    <dgm:cxn modelId="{F75131AE-497C-4C7D-907C-4E9DC06566A7}" type="presParOf" srcId="{F68F844C-9180-4690-9F0A-33CD7C89E69B}" destId="{44EA768E-E3D9-4D89-9F36-0A1F8E102293}" srcOrd="3" destOrd="0" presId="urn:microsoft.com/office/officeart/2008/layout/PictureAccentList"/>
    <dgm:cxn modelId="{A54836E6-5A07-4D95-8363-E7AA39980600}" type="presParOf" srcId="{44EA768E-E3D9-4D89-9F36-0A1F8E102293}" destId="{669280C3-772E-41BA-B069-4922C0B23AE2}" srcOrd="0" destOrd="0" presId="urn:microsoft.com/office/officeart/2008/layout/PictureAccentList"/>
    <dgm:cxn modelId="{56D5A018-FDBD-4088-BF0B-E99582998226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算法基础和数据结构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4364" y="28184"/>
        <a:ext cx="5748152" cy="867074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69792" y="1132989"/>
        <a:ext cx="4590121" cy="831088"/>
      </dsp:txXfrm>
    </dsp:sp>
    <dsp:sp modelId="{8D7004D4-A59C-467F-AF5D-7C4BE97464AC}">
      <dsp:nvSpPr>
        <dsp:cNvPr id="0" name=""/>
        <dsp:cNvSpPr/>
      </dsp:nvSpPr>
      <dsp:spPr>
        <a:xfrm>
          <a:off x="390128" y="2113593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64423" y="2152502"/>
        <a:ext cx="4563396" cy="831088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排序与查找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70882" y="3172014"/>
        <a:ext cx="4524844" cy="831088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64342" y="4227640"/>
        <a:ext cx="4509988" cy="831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0FF-5D8D-4DE4-9D41-659B328C102D}" type="datetimeFigureOut">
              <a:rPr lang="zh-CN" altLang="en-US" smtClean="0"/>
              <a:t>2018/4/6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3C1C9-88D5-4A86-9A4D-91BBFB21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9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0E45F-9B1D-4326-8A23-B35B420AC051}" type="datetimeFigureOut">
              <a:rPr lang="zh-CN" altLang="en-US" smtClean="0"/>
              <a:t>2018/4/6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8EBE-BCAA-40A2-AA4E-D08440DEE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33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27322"/>
            <a:ext cx="11648263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marR="0" indent="-36000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 baseline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 </a:t>
            </a:r>
            <a:endParaRPr lang="en-US" altLang="zh-CN" smtClean="0"/>
          </a:p>
          <a:p>
            <a:pPr lvl="2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155</a:t>
            </a:r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7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1" y="627322"/>
            <a:ext cx="11648262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indent="-360000">
              <a:lnSpc>
                <a:spcPct val="100000"/>
              </a:lnSpc>
              <a:spcBef>
                <a:spcPts val="30"/>
              </a:spcBef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</a:t>
            </a:r>
            <a:endParaRPr lang="en-US" altLang="zh-CN" smtClean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155</a:t>
            </a:r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467834"/>
            <a:ext cx="10972800" cy="565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4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22" r:id="rId2"/>
    <p:sldLayoutId id="2147484821" r:id="rId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1.bin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计算机导论</a:t>
            </a:r>
            <a:r>
              <a:rPr lang="en-US" altLang="zh-CN" sz="2400" dirty="0"/>
              <a:t>——</a:t>
            </a:r>
            <a:r>
              <a:rPr lang="zh-CN" altLang="en-US" sz="2400" dirty="0"/>
              <a:t>计算思维和应用技术</a:t>
            </a:r>
            <a:r>
              <a:rPr lang="en-US" altLang="zh-CN" sz="2400" dirty="0"/>
              <a:t>》</a:t>
            </a: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38089251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算法的评估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27927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算法的定义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算法的表示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91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【例】用</a:t>
            </a:r>
            <a:r>
              <a:rPr lang="zh-CN" altLang="zh-CN" dirty="0"/>
              <a:t>流程图表示：输入</a:t>
            </a:r>
            <a:r>
              <a:rPr lang="en-US" altLang="zh-CN" dirty="0"/>
              <a:t>x</a:t>
            </a:r>
            <a:r>
              <a:rPr lang="zh-CN" altLang="zh-CN" dirty="0"/>
              <a:t>、</a:t>
            </a:r>
            <a:r>
              <a:rPr lang="en-US" altLang="zh-CN" dirty="0"/>
              <a:t>y</a:t>
            </a:r>
            <a:r>
              <a:rPr lang="zh-CN" altLang="zh-CN" dirty="0"/>
              <a:t>，计算</a:t>
            </a:r>
            <a:r>
              <a:rPr lang="en-US" altLang="zh-CN" dirty="0"/>
              <a:t>z=</a:t>
            </a:r>
            <a:r>
              <a:rPr lang="en-US" altLang="zh-CN" dirty="0" err="1"/>
              <a:t>x÷y</a:t>
            </a:r>
            <a:r>
              <a:rPr lang="zh-CN" altLang="zh-CN" dirty="0"/>
              <a:t>，输出</a:t>
            </a:r>
            <a:r>
              <a:rPr lang="en-US" altLang="zh-CN" dirty="0"/>
              <a:t>z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854" y="1298889"/>
            <a:ext cx="5300663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074" y="2377258"/>
            <a:ext cx="9097926" cy="4480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【例】利用</a:t>
            </a:r>
            <a:r>
              <a:rPr lang="zh-CN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树</a:t>
            </a:r>
            <a:r>
              <a:rPr lang="zh-CN" altLang="zh-CN" dirty="0"/>
              <a:t>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计算机文件系统是</a:t>
            </a:r>
            <a:r>
              <a:rPr lang="zh-CN" altLang="zh-CN" dirty="0"/>
              <a:t>一种典型的树形</a:t>
            </a:r>
            <a:r>
              <a:rPr lang="zh-CN" altLang="zh-CN" dirty="0" smtClean="0"/>
              <a:t>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计算机一般采用倒置树表示，即</a:t>
            </a:r>
            <a:r>
              <a:rPr lang="zh-CN" altLang="en-US" dirty="0" smtClean="0">
                <a:solidFill>
                  <a:srgbClr val="C00000"/>
                </a:solidFill>
              </a:rPr>
              <a:t>树根朝上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如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文件系统的树形结构。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5575" y="2615609"/>
            <a:ext cx="2757746" cy="3104707"/>
            <a:chOff x="4695825" y="1296988"/>
            <a:chExt cx="4060825" cy="4008437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6667500" y="12969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219825" y="21717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7262813" y="21717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686425" y="30861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6677025" y="30861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204075" y="31003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7831138" y="3127375"/>
              <a:ext cx="392112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6492875" y="16510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970713" y="1624013"/>
              <a:ext cx="387350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5838825" y="25003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6524625" y="24765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7327900" y="2525713"/>
              <a:ext cx="209550" cy="557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7567613" y="2525713"/>
              <a:ext cx="417512" cy="584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219825" y="30861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H="1">
              <a:off x="6448425" y="2552700"/>
              <a:ext cx="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6753225" y="40005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7796213" y="40005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198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7210425" y="49149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7737475" y="49291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8364538" y="4956175"/>
              <a:ext cx="392112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H="1">
              <a:off x="7026275" y="34798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7504113" y="3452813"/>
              <a:ext cx="387350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6372225" y="43291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7058025" y="43053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>
              <a:off x="7861300" y="4354513"/>
              <a:ext cx="209550" cy="557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8101013" y="4354513"/>
              <a:ext cx="417512" cy="584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5229225" y="40005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46958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5686425" y="49149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5502275" y="34798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 flipH="1">
              <a:off x="4848225" y="43291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534025" y="43053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52292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57825" y="4381500"/>
              <a:ext cx="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00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实践工作中</a:t>
            </a:r>
            <a:r>
              <a:rPr lang="zh-CN" altLang="zh-CN" dirty="0" smtClean="0"/>
              <a:t>的树形结构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1185"/>
            <a:ext cx="12192000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【例】利用</a:t>
            </a:r>
            <a:r>
              <a:rPr lang="zh-CN" altLang="zh-CN" dirty="0"/>
              <a:t>图形结构对问题进行描述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如交通</a:t>
            </a:r>
            <a:r>
              <a:rPr lang="zh-CN" altLang="zh-CN" dirty="0"/>
              <a:t>线路构成</a:t>
            </a:r>
            <a:r>
              <a:rPr lang="zh-CN" altLang="zh-CN" dirty="0" smtClean="0"/>
              <a:t>了图形结构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大学教学</a:t>
            </a:r>
            <a:r>
              <a:rPr lang="zh-CN" altLang="zh-CN" dirty="0"/>
              <a:t>计划</a:t>
            </a:r>
            <a:r>
              <a:rPr lang="zh-CN" altLang="zh-CN" dirty="0" smtClean="0"/>
              <a:t>中，课程之间的关系</a:t>
            </a:r>
            <a:r>
              <a:rPr lang="zh-CN" altLang="zh-CN" dirty="0"/>
              <a:t>可用图的数据结构来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交通</a:t>
            </a:r>
            <a:r>
              <a:rPr lang="zh-CN" altLang="zh-CN" dirty="0"/>
              <a:t>灯的管理问题，哥黎斯堡七桥问题，逻辑电路设计问题，数据库管理系统等问题</a:t>
            </a:r>
            <a:r>
              <a:rPr lang="zh-CN" altLang="zh-CN" dirty="0" smtClean="0"/>
              <a:t>，</a:t>
            </a:r>
            <a:r>
              <a:rPr lang="zh-CN" altLang="en-US" dirty="0" smtClean="0"/>
              <a:t>都可以</a:t>
            </a:r>
            <a:r>
              <a:rPr lang="zh-CN" altLang="zh-CN" dirty="0" smtClean="0"/>
              <a:t>用数据结构的“图形结构”描述。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039" y="2394065"/>
            <a:ext cx="5843847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】利用</a:t>
            </a:r>
            <a:r>
              <a:rPr lang="zh-CN" altLang="zh-CN" dirty="0"/>
              <a:t>图形结构对问题进行描述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880523" y="1078556"/>
            <a:ext cx="6828785" cy="5779444"/>
            <a:chOff x="1880523" y="1078556"/>
            <a:chExt cx="6828785" cy="57794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23" y="1078556"/>
              <a:ext cx="6828785" cy="57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6411433" y="6039293"/>
              <a:ext cx="2297875" cy="818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303"/>
            <a:ext cx="12192000" cy="62786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en-US" dirty="0"/>
              <a:t>实践工作中</a:t>
            </a:r>
            <a:r>
              <a:rPr lang="zh-CN" altLang="zh-CN" dirty="0"/>
              <a:t>的</a:t>
            </a:r>
            <a:r>
              <a:rPr lang="zh-CN" altLang="zh-CN" dirty="0" smtClean="0"/>
              <a:t>图形结构。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数据结构</a:t>
            </a:r>
            <a:r>
              <a:rPr lang="zh-CN" altLang="zh-CN" b="1" dirty="0"/>
              <a:t>的定义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/>
              <a:t>是计算机处理符号的总称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数据</a:t>
            </a:r>
            <a:r>
              <a:rPr lang="en-US" altLang="zh-CN" dirty="0" smtClean="0"/>
              <a:t>=</a:t>
            </a:r>
            <a:r>
              <a:rPr lang="zh-CN" altLang="zh-CN" dirty="0" smtClean="0"/>
              <a:t>数值</a:t>
            </a:r>
            <a:r>
              <a:rPr lang="zh-CN" altLang="zh-CN" dirty="0"/>
              <a:t>型</a:t>
            </a:r>
            <a:r>
              <a:rPr lang="zh-CN" altLang="zh-CN" dirty="0" smtClean="0"/>
              <a:t>数据</a:t>
            </a:r>
            <a:r>
              <a:rPr lang="en-US" altLang="zh-CN" dirty="0" smtClean="0"/>
              <a:t>+</a:t>
            </a:r>
            <a:r>
              <a:rPr lang="zh-CN" altLang="zh-CN" dirty="0" smtClean="0"/>
              <a:t>非</a:t>
            </a:r>
            <a:r>
              <a:rPr lang="zh-CN" altLang="zh-CN" dirty="0"/>
              <a:t>数值型数据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数值数据：整数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浮点数</a:t>
            </a:r>
            <a:r>
              <a:rPr lang="zh-CN" altLang="zh-CN" dirty="0"/>
              <a:t>等</a:t>
            </a:r>
            <a:r>
              <a:rPr lang="zh-CN" altLang="zh-CN" dirty="0" smtClean="0"/>
              <a:t>，主要</a:t>
            </a:r>
            <a:r>
              <a:rPr lang="zh-CN" altLang="zh-CN" dirty="0"/>
              <a:t>用于</a:t>
            </a:r>
            <a:r>
              <a:rPr lang="zh-CN" altLang="zh-CN" dirty="0" smtClean="0"/>
              <a:t>工程和</a:t>
            </a:r>
            <a:r>
              <a:rPr lang="zh-CN" altLang="zh-CN" dirty="0"/>
              <a:t>科学计算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非数值数据：</a:t>
            </a:r>
            <a:r>
              <a:rPr lang="zh-CN" altLang="zh-CN" dirty="0"/>
              <a:t>字母，表格，</a:t>
            </a:r>
            <a:r>
              <a:rPr lang="zh-CN" altLang="zh-CN" dirty="0" smtClean="0"/>
              <a:t>程序，符号，</a:t>
            </a:r>
            <a:r>
              <a:rPr lang="zh-CN" altLang="zh-CN" dirty="0"/>
              <a:t>图形</a:t>
            </a:r>
            <a:r>
              <a:rPr lang="zh-CN" altLang="zh-CN" dirty="0" smtClean="0"/>
              <a:t>，树</a:t>
            </a:r>
            <a:r>
              <a:rPr lang="zh-CN" altLang="zh-CN" dirty="0"/>
              <a:t>、图、网、节点等。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>
                <a:solidFill>
                  <a:srgbClr val="C00000"/>
                </a:solidFill>
              </a:rPr>
              <a:t>元素之间的关系称为</a:t>
            </a:r>
            <a:r>
              <a:rPr lang="zh-CN" altLang="zh-CN" dirty="0" smtClean="0">
                <a:solidFill>
                  <a:srgbClr val="C00000"/>
                </a:solidFill>
              </a:rPr>
              <a:t>“</a:t>
            </a:r>
            <a:r>
              <a:rPr lang="zh-CN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</a:t>
            </a:r>
            <a:r>
              <a:rPr lang="zh-CN" altLang="zh-CN" dirty="0" smtClean="0">
                <a:solidFill>
                  <a:srgbClr val="C00000"/>
                </a:solidFill>
              </a:rPr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zh-CN" dirty="0"/>
              <a:t>种基本结构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集合</a:t>
            </a:r>
            <a:r>
              <a:rPr lang="zh-CN" altLang="zh-CN" dirty="0"/>
              <a:t>关系（</a:t>
            </a:r>
            <a:r>
              <a:rPr lang="zh-CN" altLang="zh-CN" dirty="0" smtClean="0"/>
              <a:t>无序松散</a:t>
            </a:r>
            <a:r>
              <a:rPr lang="zh-CN" altLang="zh-CN" dirty="0"/>
              <a:t>关系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线性关系</a:t>
            </a:r>
            <a:r>
              <a:rPr lang="zh-CN" altLang="zh-CN" dirty="0"/>
              <a:t>（</a:t>
            </a:r>
            <a:r>
              <a:rPr lang="zh-CN" altLang="zh-CN" dirty="0" smtClean="0"/>
              <a:t>一对一关系）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树</a:t>
            </a:r>
            <a:r>
              <a:rPr lang="zh-CN" altLang="en-US" dirty="0" smtClean="0"/>
              <a:t>形</a:t>
            </a:r>
            <a:r>
              <a:rPr lang="zh-CN" altLang="zh-CN" dirty="0" smtClean="0"/>
              <a:t>关系</a:t>
            </a:r>
            <a:r>
              <a:rPr lang="zh-CN" altLang="zh-CN" dirty="0"/>
              <a:t>（一对多关系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图</a:t>
            </a:r>
            <a:r>
              <a:rPr lang="zh-CN" altLang="en-US" dirty="0" smtClean="0"/>
              <a:t>形</a:t>
            </a:r>
            <a:r>
              <a:rPr lang="zh-CN" altLang="zh-CN" dirty="0" smtClean="0"/>
              <a:t>关系</a:t>
            </a:r>
            <a:r>
              <a:rPr lang="zh-CN" altLang="zh-CN" dirty="0"/>
              <a:t>（多对多关系</a:t>
            </a:r>
            <a:r>
              <a:rPr lang="zh-CN" altLang="zh-CN" dirty="0" smtClean="0"/>
              <a:t>）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676" y="2604977"/>
            <a:ext cx="8739963" cy="33386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数据结构研究数据逻辑</a:t>
            </a:r>
            <a:r>
              <a:rPr lang="zh-CN" altLang="zh-CN" dirty="0">
                <a:solidFill>
                  <a:srgbClr val="C00000"/>
                </a:solidFill>
              </a:rPr>
              <a:t>结构和物理存储</a:t>
            </a:r>
            <a:r>
              <a:rPr lang="zh-CN" altLang="zh-CN" dirty="0" smtClean="0">
                <a:solidFill>
                  <a:srgbClr val="C00000"/>
                </a:solidFill>
              </a:rPr>
              <a:t>结构</a:t>
            </a:r>
            <a:r>
              <a:rPr lang="zh-CN" altLang="en-US" dirty="0" smtClean="0">
                <a:solidFill>
                  <a:srgbClr val="C00000"/>
                </a:solidFill>
              </a:rPr>
              <a:t>，</a:t>
            </a:r>
            <a:r>
              <a:rPr lang="zh-CN" altLang="zh-CN" dirty="0" smtClean="0">
                <a:solidFill>
                  <a:srgbClr val="C00000"/>
                </a:solidFill>
              </a:rPr>
              <a:t>以及</a:t>
            </a:r>
            <a:r>
              <a:rPr lang="zh-CN" altLang="zh-CN" dirty="0">
                <a:solidFill>
                  <a:srgbClr val="C00000"/>
                </a:solidFill>
              </a:rPr>
              <a:t>它们之间的相互</a:t>
            </a:r>
            <a:r>
              <a:rPr lang="zh-CN" altLang="zh-CN" dirty="0" smtClean="0">
                <a:solidFill>
                  <a:srgbClr val="C00000"/>
                </a:solidFill>
              </a:rPr>
              <a:t>关系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1"/>
            <a:endParaRPr lang="en-US" altLang="zh-CN" b="1" dirty="0"/>
          </a:p>
          <a:p>
            <a:pPr lvl="1"/>
            <a:r>
              <a:rPr lang="zh-CN" altLang="zh-CN" dirty="0" smtClean="0"/>
              <a:t>主要内容：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</a:t>
            </a:r>
            <a:r>
              <a:rPr lang="zh-CN" altLang="zh-CN" dirty="0"/>
              <a:t>的逻辑结构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</a:t>
            </a:r>
            <a:r>
              <a:rPr lang="zh-CN" altLang="zh-CN" dirty="0"/>
              <a:t>的物理存储结构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</a:t>
            </a:r>
            <a:r>
              <a:rPr lang="zh-CN" altLang="zh-CN" dirty="0"/>
              <a:t>的操作（或运算）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数据结构</a:t>
            </a:r>
            <a:r>
              <a:rPr lang="zh-CN" altLang="zh-CN" b="1" dirty="0"/>
              <a:t>的类型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数据逻辑结构四</a:t>
            </a:r>
            <a:r>
              <a:rPr lang="zh-CN" altLang="zh-CN" dirty="0"/>
              <a:t>种基本类型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集合</a:t>
            </a:r>
            <a:r>
              <a:rPr lang="zh-CN" altLang="zh-CN" dirty="0"/>
              <a:t>结构，线性结构，树状结构和</a:t>
            </a:r>
            <a:r>
              <a:rPr lang="zh-CN" altLang="zh-CN" dirty="0" smtClean="0"/>
              <a:t>网状结构。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472" y="2332459"/>
            <a:ext cx="10450414" cy="15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4.4.2  </a:t>
            </a:r>
            <a:r>
              <a:rPr lang="zh-CN" altLang="en-US" dirty="0"/>
              <a:t>线性结构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栈</a:t>
            </a:r>
            <a:r>
              <a:rPr lang="zh-CN" altLang="zh-CN" b="1" dirty="0"/>
              <a:t>（</a:t>
            </a:r>
            <a:r>
              <a:rPr lang="en-US" altLang="zh-CN" b="1" dirty="0"/>
              <a:t>Stack</a:t>
            </a:r>
            <a:r>
              <a:rPr lang="zh-CN" altLang="zh-CN" b="1" dirty="0"/>
              <a:t>）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栈的</a:t>
            </a:r>
            <a:r>
              <a:rPr lang="zh-CN" altLang="zh-CN" dirty="0">
                <a:solidFill>
                  <a:srgbClr val="C00000"/>
                </a:solidFill>
              </a:rPr>
              <a:t>特点是先进后出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栈</a:t>
            </a:r>
            <a:r>
              <a:rPr lang="zh-CN" altLang="en-US" dirty="0" smtClean="0"/>
              <a:t>中数据</a:t>
            </a:r>
            <a:r>
              <a:rPr lang="zh-CN" altLang="zh-CN" dirty="0" smtClean="0"/>
              <a:t>的</a:t>
            </a:r>
            <a:r>
              <a:rPr lang="zh-CN" altLang="zh-CN" dirty="0"/>
              <a:t>插入和</a:t>
            </a:r>
            <a:r>
              <a:rPr lang="zh-CN" altLang="zh-CN" dirty="0" smtClean="0"/>
              <a:t>删除</a:t>
            </a:r>
            <a:r>
              <a:rPr lang="zh-CN" altLang="en-US" dirty="0" smtClean="0"/>
              <a:t>都</a:t>
            </a:r>
            <a:r>
              <a:rPr lang="zh-CN" altLang="zh-CN" dirty="0" smtClean="0"/>
              <a:t>在栈</a:t>
            </a:r>
            <a:r>
              <a:rPr lang="zh-CN" altLang="en-US" dirty="0" smtClean="0"/>
              <a:t>顶</a:t>
            </a:r>
            <a:r>
              <a:rPr lang="zh-CN" altLang="zh-CN" dirty="0" smtClean="0"/>
              <a:t>进行。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栈</a:t>
            </a:r>
            <a:r>
              <a:rPr lang="zh-CN" altLang="zh-CN" dirty="0"/>
              <a:t>的存储结构可以用数组或单向链表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栈常见操作：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初始化</a:t>
            </a:r>
            <a:r>
              <a:rPr lang="zh-CN" altLang="zh-CN" dirty="0"/>
              <a:t>，进栈（</a:t>
            </a:r>
            <a:r>
              <a:rPr lang="en-US" altLang="zh-CN" dirty="0"/>
              <a:t>Push</a:t>
            </a:r>
            <a:r>
              <a:rPr lang="zh-CN" altLang="zh-CN" dirty="0"/>
              <a:t>），出栈（</a:t>
            </a:r>
            <a:r>
              <a:rPr lang="en-US" altLang="zh-CN" dirty="0"/>
              <a:t>Pop</a:t>
            </a:r>
            <a:r>
              <a:rPr lang="zh-CN" altLang="zh-CN" dirty="0" smtClean="0"/>
              <a:t>），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取</a:t>
            </a:r>
            <a:r>
              <a:rPr lang="zh-CN" altLang="zh-CN" dirty="0"/>
              <a:t>最栈顶元素（</a:t>
            </a:r>
            <a:r>
              <a:rPr lang="en-US" altLang="zh-CN" dirty="0"/>
              <a:t>Top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判断</a:t>
            </a:r>
            <a:r>
              <a:rPr lang="zh-CN" altLang="zh-CN" dirty="0"/>
              <a:t>栈是否为空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递归运算经常用</a:t>
            </a:r>
            <a:r>
              <a:rPr lang="zh-CN" altLang="zh-CN" dirty="0">
                <a:solidFill>
                  <a:srgbClr val="C00000"/>
                </a:solidFill>
              </a:rPr>
              <a:t>到</a:t>
            </a:r>
            <a:r>
              <a:rPr lang="zh-CN" altLang="zh-CN" dirty="0" smtClean="0">
                <a:solidFill>
                  <a:srgbClr val="C00000"/>
                </a:solidFill>
              </a:rPr>
              <a:t>栈结构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746" y="1878393"/>
            <a:ext cx="2001727" cy="32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4.4.2  </a:t>
            </a:r>
            <a:r>
              <a:rPr lang="zh-CN" altLang="en-US" dirty="0"/>
              <a:t>线性结构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队列</a:t>
            </a:r>
            <a:r>
              <a:rPr lang="zh-CN" altLang="zh-CN" b="1" dirty="0"/>
              <a:t>（</a:t>
            </a:r>
            <a:r>
              <a:rPr lang="en-US" altLang="zh-CN" b="1" dirty="0"/>
              <a:t>Queue</a:t>
            </a:r>
            <a:r>
              <a:rPr lang="zh-CN" altLang="zh-CN" b="1" dirty="0"/>
              <a:t>）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队列</a:t>
            </a:r>
            <a:r>
              <a:rPr lang="zh-CN" altLang="zh-CN" dirty="0">
                <a:solidFill>
                  <a:srgbClr val="C00000"/>
                </a:solidFill>
              </a:rPr>
              <a:t>是</a:t>
            </a:r>
            <a:r>
              <a:rPr lang="zh-CN" altLang="zh-CN" dirty="0" smtClean="0">
                <a:solidFill>
                  <a:srgbClr val="C00000"/>
                </a:solidFill>
              </a:rPr>
              <a:t>先进先出。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队列</a:t>
            </a:r>
            <a:r>
              <a:rPr lang="zh-CN" altLang="zh-CN" dirty="0"/>
              <a:t>中</a:t>
            </a:r>
            <a:r>
              <a:rPr lang="zh-CN" altLang="zh-CN" dirty="0" smtClean="0"/>
              <a:t>，新</a:t>
            </a:r>
            <a:r>
              <a:rPr lang="zh-CN" altLang="zh-CN" dirty="0"/>
              <a:t>插入的元素只能添加到队尾，被删除</a:t>
            </a:r>
            <a:r>
              <a:rPr lang="zh-CN" altLang="zh-CN" dirty="0" smtClean="0"/>
              <a:t>的只能</a:t>
            </a:r>
            <a:r>
              <a:rPr lang="zh-CN" altLang="en-US" dirty="0" smtClean="0"/>
              <a:t>是</a:t>
            </a:r>
            <a:r>
              <a:rPr lang="zh-CN" altLang="zh-CN" dirty="0" smtClean="0"/>
              <a:t>队</a:t>
            </a:r>
            <a:r>
              <a:rPr lang="zh-CN" altLang="zh-CN" dirty="0"/>
              <a:t>首的元素。</a:t>
            </a:r>
          </a:p>
          <a:p>
            <a:pPr lvl="1"/>
            <a:r>
              <a:rPr lang="zh-CN" altLang="zh-CN" dirty="0" smtClean="0"/>
              <a:t>队</a:t>
            </a:r>
            <a:r>
              <a:rPr lang="zh-CN" altLang="en-US" dirty="0" smtClean="0"/>
              <a:t>列</a:t>
            </a:r>
            <a:r>
              <a:rPr lang="zh-CN" altLang="zh-CN" dirty="0" smtClean="0"/>
              <a:t>中</a:t>
            </a:r>
            <a:r>
              <a:rPr lang="zh-CN" altLang="zh-CN" dirty="0"/>
              <a:t>全体成员只能按顺序向前</a:t>
            </a:r>
            <a:r>
              <a:rPr lang="zh-CN" altLang="zh-CN" dirty="0" smtClean="0"/>
              <a:t>移动。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队列</a:t>
            </a:r>
            <a:r>
              <a:rPr lang="zh-CN" altLang="zh-CN" dirty="0" smtClean="0"/>
              <a:t>中任何</a:t>
            </a:r>
            <a:r>
              <a:rPr lang="zh-CN" altLang="en-US" dirty="0" smtClean="0"/>
              <a:t>元素不</a:t>
            </a:r>
            <a:r>
              <a:rPr lang="zh-CN" altLang="zh-CN" dirty="0" smtClean="0"/>
              <a:t>可以</a:t>
            </a:r>
            <a:r>
              <a:rPr lang="zh-CN" altLang="zh-CN" dirty="0"/>
              <a:t>中途</a:t>
            </a:r>
            <a:r>
              <a:rPr lang="zh-CN" altLang="zh-CN" dirty="0" smtClean="0"/>
              <a:t>离队。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队列</a:t>
            </a:r>
            <a:r>
              <a:rPr lang="zh-CN" altLang="zh-CN" dirty="0"/>
              <a:t>经常</a:t>
            </a:r>
            <a:r>
              <a:rPr lang="zh-CN" altLang="zh-CN" dirty="0" smtClean="0"/>
              <a:t>用做缓冲区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从</a:t>
            </a:r>
            <a:r>
              <a:rPr lang="zh-CN" altLang="zh-CN" dirty="0"/>
              <a:t>网络</a:t>
            </a:r>
            <a:r>
              <a:rPr lang="zh-CN" altLang="zh-CN" dirty="0" smtClean="0"/>
              <a:t>传输</a:t>
            </a:r>
            <a:r>
              <a:rPr lang="zh-CN" altLang="en-US" dirty="0" smtClean="0"/>
              <a:t>到本机</a:t>
            </a:r>
            <a:r>
              <a:rPr lang="zh-CN" altLang="zh-CN" dirty="0" smtClean="0"/>
              <a:t>的</a:t>
            </a:r>
            <a:r>
              <a:rPr lang="zh-CN" altLang="zh-CN" dirty="0"/>
              <a:t>数据</a:t>
            </a:r>
            <a:r>
              <a:rPr lang="zh-CN" altLang="zh-CN" dirty="0" smtClean="0"/>
              <a:t>，可以</a:t>
            </a:r>
            <a:r>
              <a:rPr lang="zh-CN" altLang="zh-CN" dirty="0"/>
              <a:t>创建一个</a:t>
            </a:r>
            <a:r>
              <a:rPr lang="zh-CN" altLang="zh-CN" dirty="0" smtClean="0"/>
              <a:t>队列来缓存数据</a:t>
            </a:r>
            <a:r>
              <a:rPr lang="zh-CN" altLang="zh-CN" dirty="0"/>
              <a:t>，出队一笔，处理一笔，直到队列为空。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465" y="4508564"/>
            <a:ext cx="7227518" cy="17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323" y="842559"/>
            <a:ext cx="4038600" cy="5683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zh-CN" altLang="zh-CN" dirty="0" smtClean="0"/>
                  <a:t>【</a:t>
                </a:r>
                <a:r>
                  <a:rPr lang="zh-CN" altLang="en-US" dirty="0" smtClean="0"/>
                  <a:t>例</a:t>
                </a:r>
                <a:r>
                  <a:rPr lang="zh-CN" altLang="zh-CN" dirty="0" smtClean="0"/>
                  <a:t>】</a:t>
                </a:r>
                <a:r>
                  <a:rPr lang="zh-CN" altLang="en-US" dirty="0" smtClean="0"/>
                  <a:t>根据</a:t>
                </a:r>
                <a:r>
                  <a:rPr lang="zh-CN" altLang="en-US" dirty="0"/>
                  <a:t>输入的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值计算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值，写出算法流程图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marL="0" lvl="1" indent="0">
                  <a:buNone/>
                </a:pPr>
                <a:endParaRPr lang="en-US" altLang="zh-CN" sz="10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       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1    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；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≤2.5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1    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；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lvl="1" indent="0">
                  <a:buNone/>
                </a:pPr>
                <a:endParaRPr lang="en-US" altLang="zh-CN" dirty="0" smtClean="0"/>
              </a:p>
              <a:p>
                <a:pPr marL="0" lvl="1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 smtClean="0"/>
                  <a:t>算法步骤：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）输入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）如果</a:t>
                </a:r>
                <a:r>
                  <a:rPr lang="en-US" altLang="zh-CN" dirty="0" smtClean="0"/>
                  <a:t>x≤2.5</a:t>
                </a:r>
                <a:r>
                  <a:rPr lang="zh-CN" altLang="en-US" dirty="0" smtClean="0"/>
                  <a:t>，则</a:t>
                </a:r>
                <a:r>
                  <a:rPr lang="en-US" altLang="zh-CN" dirty="0" smtClean="0"/>
                  <a:t>y=x</a:t>
                </a:r>
                <a:r>
                  <a:rPr lang="en-US" altLang="zh-CN" baseline="30000" dirty="0" smtClean="0"/>
                  <a:t>2</a:t>
                </a:r>
                <a:r>
                  <a:rPr lang="en-US" altLang="zh-CN" dirty="0" smtClean="0"/>
                  <a:t>+1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en-US" altLang="zh-CN" dirty="0" smtClean="0"/>
                  <a:t>          </a:t>
                </a:r>
                <a:r>
                  <a:rPr lang="zh-CN" altLang="en-US" dirty="0" smtClean="0"/>
                  <a:t>输出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）如果</a:t>
                </a:r>
                <a:r>
                  <a:rPr lang="en-US" altLang="zh-CN" dirty="0" smtClean="0"/>
                  <a:t>x&gt;2.5</a:t>
                </a:r>
                <a:r>
                  <a:rPr lang="zh-CN" altLang="en-US" dirty="0" smtClean="0"/>
                  <a:t>，则</a:t>
                </a:r>
                <a:r>
                  <a:rPr lang="en-US" altLang="zh-CN" dirty="0" smtClean="0"/>
                  <a:t>y=x</a:t>
                </a:r>
                <a:r>
                  <a:rPr lang="en-US" altLang="zh-CN" baseline="30000" dirty="0" smtClean="0"/>
                  <a:t>2</a:t>
                </a:r>
                <a:r>
                  <a:rPr lang="en-US" altLang="zh-CN" dirty="0" smtClean="0"/>
                  <a:t>-1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</a:t>
                </a:r>
                <a:r>
                  <a:rPr lang="zh-CN" altLang="en-US" dirty="0" smtClean="0"/>
                  <a:t>输出</a:t>
                </a:r>
                <a:r>
                  <a:rPr lang="en-US" altLang="zh-CN" dirty="0" smtClean="0"/>
                  <a:t>y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37" t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99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4.4.2  </a:t>
            </a:r>
            <a:r>
              <a:rPr lang="zh-CN" altLang="en-US" dirty="0"/>
              <a:t>线性结构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单向</a:t>
            </a:r>
            <a:r>
              <a:rPr lang="zh-CN" altLang="zh-CN" b="1"/>
              <a:t>链表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链表</a:t>
            </a:r>
            <a:r>
              <a:rPr lang="zh-CN" altLang="zh-CN"/>
              <a:t>由一连串节点组成，每个节点包含一个存储数据的</a:t>
            </a:r>
            <a:r>
              <a:rPr lang="zh-CN" altLang="zh-CN">
                <a:solidFill>
                  <a:srgbClr val="C00000"/>
                </a:solidFill>
              </a:rPr>
              <a:t>数据域</a:t>
            </a:r>
            <a:r>
              <a:rPr lang="zh-CN" altLang="zh-CN"/>
              <a:t>（</a:t>
            </a:r>
            <a:r>
              <a:rPr lang="en-US" altLang="zh-CN"/>
              <a:t>data</a:t>
            </a:r>
            <a:r>
              <a:rPr lang="zh-CN" altLang="zh-CN"/>
              <a:t>），和一个后继存储位置的</a:t>
            </a:r>
            <a:r>
              <a:rPr lang="zh-CN" altLang="zh-CN">
                <a:solidFill>
                  <a:srgbClr val="C00000"/>
                </a:solidFill>
              </a:rPr>
              <a:t>指针域</a:t>
            </a:r>
            <a:r>
              <a:rPr lang="zh-CN" altLang="zh-CN"/>
              <a:t>（</a:t>
            </a:r>
            <a:r>
              <a:rPr lang="en-US" altLang="zh-CN"/>
              <a:t>next</a:t>
            </a:r>
            <a:r>
              <a:rPr lang="zh-CN" altLang="zh-CN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链表</a:t>
            </a:r>
            <a:r>
              <a:rPr lang="zh-CN" altLang="zh-CN"/>
              <a:t>类型有：单向链表，双向链表以及环形链表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7" y="2839149"/>
            <a:ext cx="10768796" cy="29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4.4.2  </a:t>
            </a:r>
            <a:r>
              <a:rPr lang="zh-CN" altLang="en-US" dirty="0"/>
              <a:t>线性结构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链表优点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存储单元可以连续，</a:t>
            </a:r>
            <a:r>
              <a:rPr lang="zh-CN" altLang="zh-CN"/>
              <a:t>也</a:t>
            </a:r>
            <a:r>
              <a:rPr lang="zh-CN" altLang="zh-CN" smtClean="0"/>
              <a:t>可以不连续；</a:t>
            </a:r>
            <a:endParaRPr lang="en-US" altLang="zh-CN" smtClean="0"/>
          </a:p>
          <a:p>
            <a:pPr lvl="2"/>
            <a:r>
              <a:rPr lang="zh-CN" altLang="zh-CN" smtClean="0"/>
              <a:t>允许</a:t>
            </a:r>
            <a:r>
              <a:rPr lang="zh-CN" altLang="zh-CN"/>
              <a:t>在</a:t>
            </a:r>
            <a:r>
              <a:rPr lang="zh-CN" altLang="zh-CN" smtClean="0"/>
              <a:t>链表任意</a:t>
            </a:r>
            <a:r>
              <a:rPr lang="zh-CN" altLang="zh-CN"/>
              <a:t>节点之间插入和删除节点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不</a:t>
            </a:r>
            <a:r>
              <a:rPr lang="zh-CN" altLang="zh-CN" smtClean="0"/>
              <a:t>需要</a:t>
            </a:r>
            <a:r>
              <a:rPr lang="zh-CN" altLang="zh-CN"/>
              <a:t>预先知道</a:t>
            </a:r>
            <a:r>
              <a:rPr lang="zh-CN" altLang="zh-CN" smtClean="0"/>
              <a:t>数据</a:t>
            </a:r>
            <a:r>
              <a:rPr lang="zh-CN" altLang="en-US" smtClean="0"/>
              <a:t>的</a:t>
            </a:r>
            <a:r>
              <a:rPr lang="zh-CN" altLang="zh-CN" smtClean="0"/>
              <a:t>多少。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1"/>
            <a:r>
              <a:rPr lang="zh-CN" altLang="zh-CN" smtClean="0"/>
              <a:t>链表缺点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不能</a:t>
            </a:r>
            <a:r>
              <a:rPr lang="zh-CN" altLang="zh-CN"/>
              <a:t>随机读取数据，</a:t>
            </a:r>
            <a:r>
              <a:rPr lang="zh-CN" altLang="zh-CN" smtClean="0"/>
              <a:t>查找数据必须</a:t>
            </a:r>
            <a:r>
              <a:rPr lang="zh-CN" altLang="zh-CN"/>
              <a:t>从链表头</a:t>
            </a:r>
            <a:r>
              <a:rPr lang="zh-CN" altLang="zh-CN" smtClean="0"/>
              <a:t>开始；</a:t>
            </a:r>
            <a:endParaRPr lang="en-US" altLang="zh-CN" smtClean="0"/>
          </a:p>
          <a:p>
            <a:pPr lvl="2"/>
            <a:r>
              <a:rPr lang="zh-CN" altLang="zh-CN" smtClean="0"/>
              <a:t>增加</a:t>
            </a:r>
            <a:r>
              <a:rPr lang="zh-CN" altLang="zh-CN"/>
              <a:t>了</a:t>
            </a:r>
            <a:r>
              <a:rPr lang="zh-CN" altLang="zh-CN" smtClean="0"/>
              <a:t>节点指针</a:t>
            </a:r>
            <a:r>
              <a:rPr lang="zh-CN" altLang="zh-CN"/>
              <a:t>域，存储空间开销较大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编程语言支持：</a:t>
            </a:r>
            <a:endParaRPr lang="zh-CN" altLang="zh-CN"/>
          </a:p>
          <a:p>
            <a:pPr lvl="2"/>
            <a:r>
              <a:rPr lang="en-US" altLang="zh-CN" smtClean="0"/>
              <a:t>Lisp</a:t>
            </a:r>
            <a:r>
              <a:rPr lang="zh-CN" altLang="en-US" smtClean="0"/>
              <a:t>、</a:t>
            </a:r>
            <a:r>
              <a:rPr lang="en-US" altLang="zh-CN" smtClean="0"/>
              <a:t>Scheme</a:t>
            </a:r>
            <a:r>
              <a:rPr lang="zh-CN" altLang="en-US" smtClean="0"/>
              <a:t>等</a:t>
            </a:r>
            <a:r>
              <a:rPr lang="zh-CN" altLang="zh-CN" smtClean="0"/>
              <a:t>编程语言</a:t>
            </a:r>
            <a:r>
              <a:rPr lang="zh-CN" altLang="en-US" smtClean="0"/>
              <a:t>中，</a:t>
            </a:r>
            <a:r>
              <a:rPr lang="zh-CN" altLang="zh-CN" smtClean="0"/>
              <a:t>数据类型包含</a:t>
            </a:r>
            <a:r>
              <a:rPr lang="zh-CN" altLang="zh-CN"/>
              <a:t>了链表的存取操作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C++</a:t>
            </a:r>
            <a:r>
              <a:rPr lang="zh-CN" altLang="en-US" smtClean="0"/>
              <a:t>、</a:t>
            </a:r>
            <a:r>
              <a:rPr lang="en-US" altLang="zh-CN" smtClean="0"/>
              <a:t>Java</a:t>
            </a:r>
            <a:r>
              <a:rPr lang="zh-CN" altLang="zh-CN"/>
              <a:t>等程序</a:t>
            </a:r>
            <a:r>
              <a:rPr lang="zh-CN" altLang="zh-CN" smtClean="0"/>
              <a:t>语言</a:t>
            </a:r>
            <a:r>
              <a:rPr lang="zh-CN" altLang="en-US" smtClean="0"/>
              <a:t>中，</a:t>
            </a:r>
            <a:r>
              <a:rPr lang="zh-CN" altLang="zh-CN" smtClean="0"/>
              <a:t>需要依靠数组</a:t>
            </a:r>
            <a:r>
              <a:rPr lang="zh-CN" altLang="zh-CN"/>
              <a:t>和</a:t>
            </a:r>
            <a:r>
              <a:rPr lang="zh-CN" altLang="zh-CN" smtClean="0"/>
              <a:t>指针来</a:t>
            </a:r>
            <a:r>
              <a:rPr lang="zh-CN" altLang="zh-CN"/>
              <a:t>生成链表。</a:t>
            </a:r>
          </a:p>
          <a:p>
            <a:pPr lvl="1"/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6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4.4.2  </a:t>
            </a:r>
            <a:r>
              <a:rPr lang="zh-CN" altLang="en-US" dirty="0"/>
              <a:t>线性结构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链表的</a:t>
            </a:r>
            <a:r>
              <a:rPr lang="zh-CN" altLang="zh-CN" dirty="0"/>
              <a:t>插入和删除操作</a:t>
            </a:r>
            <a:r>
              <a:rPr lang="zh-CN" altLang="zh-CN" dirty="0" smtClean="0"/>
              <a:t>如图所示。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58" y="1166322"/>
            <a:ext cx="11156873" cy="41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一切</a:t>
            </a:r>
            <a:r>
              <a:rPr lang="zh-CN" altLang="zh-CN" dirty="0">
                <a:solidFill>
                  <a:srgbClr val="C00000"/>
                </a:solidFill>
              </a:rPr>
              <a:t>具有层次</a:t>
            </a:r>
            <a:r>
              <a:rPr lang="zh-CN" altLang="zh-CN" dirty="0" smtClean="0">
                <a:solidFill>
                  <a:srgbClr val="C00000"/>
                </a:solidFill>
              </a:rPr>
              <a:t>关系的</a:t>
            </a:r>
            <a:r>
              <a:rPr lang="zh-CN" altLang="zh-CN" dirty="0">
                <a:solidFill>
                  <a:srgbClr val="C00000"/>
                </a:solidFill>
              </a:rPr>
              <a:t>问题都可用树形</a:t>
            </a:r>
            <a:r>
              <a:rPr lang="zh-CN" altLang="zh-CN" dirty="0" smtClean="0">
                <a:solidFill>
                  <a:srgbClr val="C00000"/>
                </a:solidFill>
              </a:rPr>
              <a:t>结构描述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树</a:t>
            </a:r>
            <a:r>
              <a:rPr lang="zh-CN" altLang="zh-CN" b="1" dirty="0"/>
              <a:t>的基本概念和特征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图示</a:t>
            </a:r>
            <a:r>
              <a:rPr lang="zh-CN" altLang="zh-CN" dirty="0"/>
              <a:t>法</a:t>
            </a:r>
            <a:r>
              <a:rPr lang="zh-CN" altLang="zh-CN" dirty="0" smtClean="0"/>
              <a:t>表示树形</a:t>
            </a:r>
            <a:r>
              <a:rPr lang="zh-CN" altLang="zh-CN" dirty="0"/>
              <a:t>结构时，通常</a:t>
            </a:r>
            <a:r>
              <a:rPr lang="zh-CN" altLang="zh-CN" b="1" dirty="0">
                <a:solidFill>
                  <a:srgbClr val="C00000"/>
                </a:solidFill>
              </a:rPr>
              <a:t>根</a:t>
            </a:r>
            <a:r>
              <a:rPr lang="zh-CN" altLang="zh-CN" dirty="0"/>
              <a:t>在上，</a:t>
            </a:r>
            <a:r>
              <a:rPr lang="zh-CN" altLang="zh-CN" b="1" dirty="0">
                <a:solidFill>
                  <a:srgbClr val="C00000"/>
                </a:solidFill>
              </a:rPr>
              <a:t>叶</a:t>
            </a:r>
            <a:r>
              <a:rPr lang="zh-CN" altLang="zh-CN" dirty="0"/>
              <a:t>在下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树</a:t>
            </a:r>
            <a:r>
              <a:rPr lang="zh-CN" altLang="zh-CN" dirty="0"/>
              <a:t>的</a:t>
            </a:r>
            <a:r>
              <a:rPr lang="zh-CN" altLang="zh-CN" dirty="0" smtClean="0"/>
              <a:t>箭头方向</a:t>
            </a:r>
            <a:r>
              <a:rPr lang="zh-CN" altLang="zh-CN" dirty="0"/>
              <a:t>总是从上到下</a:t>
            </a:r>
            <a:r>
              <a:rPr lang="zh-CN" altLang="zh-CN" dirty="0" smtClean="0"/>
              <a:t>，因此简单的用</a:t>
            </a:r>
            <a:r>
              <a:rPr lang="zh-CN" altLang="zh-CN" dirty="0"/>
              <a:t>连线代替</a:t>
            </a:r>
            <a:r>
              <a:rPr lang="zh-CN" altLang="zh-CN" dirty="0" smtClean="0"/>
              <a:t>箭头。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03" y="3146498"/>
            <a:ext cx="10416069" cy="2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树中</a:t>
            </a:r>
            <a:r>
              <a:rPr lang="zh-CN" altLang="zh-CN"/>
              <a:t>每个元素称为节点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有一个特定的</a:t>
            </a:r>
            <a:r>
              <a:rPr lang="zh-CN" altLang="zh-CN" b="1">
                <a:solidFill>
                  <a:srgbClr val="C00000"/>
                </a:solidFill>
              </a:rPr>
              <a:t>根节点</a:t>
            </a:r>
            <a:r>
              <a:rPr lang="zh-CN" altLang="zh-CN"/>
              <a:t>（</a:t>
            </a:r>
            <a:r>
              <a:rPr lang="en-US" altLang="zh-CN"/>
              <a:t>root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其余节点分成</a:t>
            </a:r>
            <a:r>
              <a:rPr lang="en-US" altLang="zh-CN" smtClean="0"/>
              <a:t>m</a:t>
            </a:r>
            <a:r>
              <a:rPr lang="zh-CN" altLang="zh-CN" smtClean="0"/>
              <a:t>个</a:t>
            </a:r>
            <a:r>
              <a:rPr lang="zh-CN" altLang="zh-CN"/>
              <a:t>互不相交的子集（子树）。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上任一</a:t>
            </a:r>
            <a:r>
              <a:rPr lang="zh-CN" altLang="zh-CN" smtClean="0"/>
              <a:t>节点拥有</a:t>
            </a:r>
            <a:r>
              <a:rPr lang="zh-CN" altLang="zh-CN"/>
              <a:t>子树的数量称为该节点的</a:t>
            </a:r>
            <a:r>
              <a:rPr lang="zh-CN" altLang="zh-CN" b="1"/>
              <a:t>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度</a:t>
            </a:r>
            <a:r>
              <a:rPr lang="zh-CN" altLang="zh-CN"/>
              <a:t>为</a:t>
            </a:r>
            <a:r>
              <a:rPr lang="en-US" altLang="zh-CN"/>
              <a:t>0</a:t>
            </a:r>
            <a:r>
              <a:rPr lang="zh-CN" altLang="zh-CN"/>
              <a:t>的节点称为</a:t>
            </a:r>
            <a:r>
              <a:rPr lang="zh-CN" altLang="zh-CN" b="1">
                <a:solidFill>
                  <a:srgbClr val="C00000"/>
                </a:solidFill>
              </a:rPr>
              <a:t>叶子</a:t>
            </a:r>
            <a:r>
              <a:rPr lang="zh-CN" altLang="zh-CN"/>
              <a:t>或终端</a:t>
            </a:r>
            <a:r>
              <a:rPr lang="zh-CN" altLang="zh-CN" smtClean="0"/>
              <a:t>节点</a:t>
            </a:r>
            <a:r>
              <a:rPr lang="zh-CN" altLang="en-US" smtClean="0"/>
              <a:t>；‘</a:t>
            </a:r>
            <a:endParaRPr lang="en-US" altLang="zh-CN" smtClean="0"/>
          </a:p>
          <a:p>
            <a:pPr lvl="1"/>
            <a:r>
              <a:rPr lang="zh-CN" altLang="zh-CN" smtClean="0"/>
              <a:t>度</a:t>
            </a:r>
            <a:r>
              <a:rPr lang="zh-CN" altLang="zh-CN"/>
              <a:t>大于</a:t>
            </a:r>
            <a:r>
              <a:rPr lang="en-US" altLang="zh-CN"/>
              <a:t>0</a:t>
            </a:r>
            <a:r>
              <a:rPr lang="zh-CN" altLang="zh-CN"/>
              <a:t>的节点</a:t>
            </a:r>
            <a:r>
              <a:rPr lang="zh-CN" altLang="zh-CN" smtClean="0"/>
              <a:t>称为分支点。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树中</a:t>
            </a:r>
            <a:r>
              <a:rPr lang="zh-CN" altLang="zh-CN"/>
              <a:t>根</a:t>
            </a:r>
            <a:r>
              <a:rPr lang="zh-CN" altLang="zh-CN" smtClean="0"/>
              <a:t>节点</a:t>
            </a:r>
            <a:r>
              <a:rPr lang="zh-CN" altLang="zh-CN"/>
              <a:t>的</a:t>
            </a:r>
            <a:r>
              <a:rPr lang="zh-CN" altLang="zh-CN" b="1"/>
              <a:t>层</a:t>
            </a:r>
            <a:r>
              <a:rPr lang="zh-CN" altLang="zh-CN" b="1" smtClean="0"/>
              <a:t>数</a:t>
            </a:r>
            <a:r>
              <a:rPr lang="zh-CN" altLang="zh-CN" smtClean="0"/>
              <a:t>为</a:t>
            </a:r>
            <a:r>
              <a:rPr lang="en-US" altLang="zh-CN"/>
              <a:t>1</a:t>
            </a:r>
            <a:r>
              <a:rPr lang="zh-CN" altLang="zh-CN"/>
              <a:t>，其余节点的层</a:t>
            </a:r>
            <a:r>
              <a:rPr lang="zh-CN" altLang="zh-CN" smtClean="0"/>
              <a:t>数</a:t>
            </a:r>
            <a:r>
              <a:rPr lang="zh-CN" altLang="en-US" smtClean="0"/>
              <a:t>依次</a:t>
            </a:r>
            <a:r>
              <a:rPr lang="zh-CN" altLang="zh-CN" smtClean="0"/>
              <a:t>加</a:t>
            </a:r>
            <a:r>
              <a:rPr lang="en-US" altLang="zh-CN" smtClean="0"/>
              <a:t>1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从</a:t>
            </a:r>
            <a:r>
              <a:rPr lang="zh-CN" altLang="zh-CN"/>
              <a:t>一个</a:t>
            </a:r>
            <a:r>
              <a:rPr lang="zh-CN" altLang="zh-CN" smtClean="0"/>
              <a:t>节点到达</a:t>
            </a:r>
            <a:r>
              <a:rPr lang="zh-CN" altLang="zh-CN"/>
              <a:t>另一个</a:t>
            </a:r>
            <a:r>
              <a:rPr lang="zh-CN" altLang="zh-CN" smtClean="0"/>
              <a:t>节点</a:t>
            </a:r>
            <a:r>
              <a:rPr lang="zh-CN" altLang="en-US" smtClean="0"/>
              <a:t>经过的轨迹称为</a:t>
            </a:r>
            <a:r>
              <a:rPr lang="zh-CN" altLang="zh-CN" b="1" smtClean="0">
                <a:solidFill>
                  <a:srgbClr val="C00000"/>
                </a:solidFill>
              </a:rPr>
              <a:t>路径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lvl="1"/>
            <a:r>
              <a:rPr lang="zh-CN" altLang="zh-CN" smtClean="0"/>
              <a:t>一</a:t>
            </a:r>
            <a:r>
              <a:rPr lang="zh-CN" altLang="zh-CN"/>
              <a:t>棵树去掉根节点后就成为了</a:t>
            </a:r>
            <a:r>
              <a:rPr lang="zh-CN" altLang="zh-CN" b="1">
                <a:solidFill>
                  <a:srgbClr val="C00000"/>
                </a:solidFill>
              </a:rPr>
              <a:t>森林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2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树的基本结构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是一种“</a:t>
            </a:r>
            <a:r>
              <a:rPr lang="zh-CN" altLang="zh-CN">
                <a:solidFill>
                  <a:srgbClr val="C00000"/>
                </a:solidFill>
              </a:rPr>
              <a:t>分支层次</a:t>
            </a:r>
            <a:r>
              <a:rPr lang="zh-CN" altLang="zh-CN"/>
              <a:t>”结构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中</a:t>
            </a:r>
            <a:r>
              <a:rPr lang="zh-CN" altLang="zh-CN" smtClean="0"/>
              <a:t>的节点用来存储数据元素。</a:t>
            </a:r>
            <a:endParaRPr lang="zh-CN" altLang="zh-CN"/>
          </a:p>
          <a:p>
            <a:pPr lvl="1"/>
            <a:r>
              <a:rPr lang="zh-CN" altLang="zh-CN"/>
              <a:t>树的基本运算包括：求</a:t>
            </a:r>
            <a:r>
              <a:rPr lang="zh-CN" altLang="zh-CN" smtClean="0"/>
              <a:t>根</a:t>
            </a:r>
            <a:r>
              <a:rPr lang="zh-CN" altLang="en-US" smtClean="0"/>
              <a:t>，</a:t>
            </a:r>
            <a:r>
              <a:rPr lang="zh-CN" altLang="zh-CN" smtClean="0"/>
              <a:t>求双亲</a:t>
            </a:r>
            <a:r>
              <a:rPr lang="zh-CN" altLang="en-US" smtClean="0"/>
              <a:t>，</a:t>
            </a:r>
            <a:r>
              <a:rPr lang="zh-CN" altLang="zh-CN" smtClean="0"/>
              <a:t>求孩子</a:t>
            </a:r>
            <a:r>
              <a:rPr lang="zh-CN" altLang="en-US" smtClean="0"/>
              <a:t>，</a:t>
            </a:r>
            <a:r>
              <a:rPr lang="zh-CN" altLang="zh-CN" smtClean="0">
                <a:solidFill>
                  <a:srgbClr val="C00000"/>
                </a:solidFill>
              </a:rPr>
              <a:t>建树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剪枝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遍历</a:t>
            </a:r>
            <a:r>
              <a:rPr lang="zh-CN" altLang="zh-CN" smtClean="0"/>
              <a:t>等。</a:t>
            </a:r>
            <a:endParaRPr lang="zh-CN" altLang="zh-CN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11" y="1297172"/>
            <a:ext cx="10504982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论文写作的树形结构。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714" y="1063256"/>
            <a:ext cx="8490694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计算机游戏中故事情节的树形结构。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52" y="1058506"/>
            <a:ext cx="8726008" cy="57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652" y="1140478"/>
            <a:ext cx="7669176" cy="57175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】P53</a:t>
            </a:r>
            <a:r>
              <a:rPr lang="zh-CN" altLang="en-US" dirty="0" smtClean="0"/>
              <a:t>基因组</a:t>
            </a:r>
            <a:r>
              <a:rPr lang="zh-CN" altLang="en-US" dirty="0"/>
              <a:t>数据发掘出</a:t>
            </a:r>
            <a:r>
              <a:rPr lang="zh-CN" altLang="en-US" dirty="0" smtClean="0"/>
              <a:t>了人类更</a:t>
            </a:r>
            <a:r>
              <a:rPr lang="zh-CN" altLang="en-US" dirty="0"/>
              <a:t>古老</a:t>
            </a:r>
            <a:r>
              <a:rPr lang="zh-CN" altLang="en-US" dirty="0" smtClean="0"/>
              <a:t>的进化树结构。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1023901" y="1360968"/>
            <a:ext cx="1474751" cy="489098"/>
          </a:xfrm>
          <a:prstGeom prst="borderCallout1">
            <a:avLst>
              <a:gd name="adj1" fmla="val 53533"/>
              <a:gd name="adj2" fmla="val 99687"/>
              <a:gd name="adj3" fmla="val -17935"/>
              <a:gd name="adj4" fmla="val 3387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P53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基因组</a:t>
            </a:r>
          </a:p>
        </p:txBody>
      </p:sp>
    </p:spTree>
    <p:extLst>
      <p:ext uri="{BB962C8B-B14F-4D97-AF65-F5344CB8AC3E}">
        <p14:creationId xmlns:p14="http://schemas.microsoft.com/office/powerpoint/2010/main" val="356891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、二叉</a:t>
            </a:r>
            <a:r>
              <a:rPr lang="zh-CN" altLang="zh-CN" b="1" dirty="0" smtClean="0"/>
              <a:t>树</a:t>
            </a:r>
            <a:r>
              <a:rPr lang="zh-CN" altLang="zh-CN" b="1" dirty="0"/>
              <a:t>的存储结构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）二叉树</a:t>
            </a:r>
          </a:p>
          <a:p>
            <a:pPr lvl="2"/>
            <a:r>
              <a:rPr lang="zh-CN" altLang="zh-CN" dirty="0" smtClean="0"/>
              <a:t>二叉树是</a:t>
            </a:r>
            <a:r>
              <a:rPr lang="zh-CN" altLang="zh-CN" dirty="0"/>
              <a:t>除了叶以外的节点都有</a:t>
            </a:r>
            <a:r>
              <a:rPr lang="en-US" altLang="zh-CN" dirty="0"/>
              <a:t>2</a:t>
            </a:r>
            <a:r>
              <a:rPr lang="zh-CN" altLang="zh-CN" dirty="0"/>
              <a:t>个子</a:t>
            </a:r>
            <a:r>
              <a:rPr lang="zh-CN" altLang="zh-CN" dirty="0" smtClean="0"/>
              <a:t>树。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二叉树</a:t>
            </a:r>
            <a:r>
              <a:rPr lang="zh-CN" altLang="zh-CN" dirty="0"/>
              <a:t>的</a:t>
            </a:r>
            <a:r>
              <a:rPr lang="en-US" altLang="zh-CN" dirty="0"/>
              <a:t>2</a:t>
            </a:r>
            <a:r>
              <a:rPr lang="zh-CN" altLang="zh-CN" dirty="0"/>
              <a:t>个子树有左右之分</a:t>
            </a:r>
            <a:r>
              <a:rPr lang="zh-CN" altLang="zh-CN" dirty="0" smtClean="0"/>
              <a:t>，不能随便</a:t>
            </a:r>
            <a:r>
              <a:rPr lang="zh-CN" altLang="zh-CN" dirty="0"/>
              <a:t>颠倒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77" y="2489802"/>
            <a:ext cx="10549225" cy="28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同一算法的不同表达形式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2372"/>
              </p:ext>
            </p:extLst>
          </p:nvPr>
        </p:nvGraphicFramePr>
        <p:xfrm>
          <a:off x="4168841" y="1350335"/>
          <a:ext cx="3242052" cy="3604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2052"/>
              </a:tblGrid>
              <a:tr h="3604438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altLang="en-US" sz="2200" b="1" kern="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伪代码表达算法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endParaRPr lang="en-US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IF  X≤3  THEN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59715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Y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ELSE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Y=5+1.5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l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 IF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en-US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l">
                        <a:spcAft>
                          <a:spcPts val="0"/>
                        </a:spcAft>
                      </a:pPr>
                      <a:r>
                        <a:rPr 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</a:t>
                      </a:r>
                      <a:endParaRPr lang="zh-CN" sz="22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76149"/>
              </p:ext>
            </p:extLst>
          </p:nvPr>
        </p:nvGraphicFramePr>
        <p:xfrm>
          <a:off x="653010" y="1317812"/>
          <a:ext cx="3238508" cy="3722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38508"/>
              </a:tblGrid>
              <a:tr h="372202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1" kern="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自然语言表达算法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X≤3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则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Y=5+1.5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2200" b="0" kern="0" baseline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/>
                        </a:rPr>
                        <a:t>结束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994" y="1321984"/>
            <a:ext cx="3079750" cy="48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3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）二叉树</a:t>
            </a:r>
            <a:r>
              <a:rPr lang="zh-CN" altLang="zh-CN" dirty="0" smtClean="0"/>
              <a:t>的链表存储</a:t>
            </a:r>
            <a:r>
              <a:rPr lang="zh-CN" altLang="zh-CN" dirty="0"/>
              <a:t>结构</a:t>
            </a:r>
          </a:p>
          <a:p>
            <a:pPr lvl="2"/>
            <a:r>
              <a:rPr lang="zh-CN" altLang="zh-CN" dirty="0" smtClean="0"/>
              <a:t>二叉树有</a:t>
            </a:r>
            <a:r>
              <a:rPr lang="zh-CN" altLang="zh-CN" dirty="0"/>
              <a:t>两类存储结构：</a:t>
            </a:r>
            <a:r>
              <a:rPr lang="zh-CN" altLang="zh-CN" dirty="0">
                <a:solidFill>
                  <a:srgbClr val="C00000"/>
                </a:solidFill>
              </a:rPr>
              <a:t>链式存储结构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00000"/>
                </a:solidFill>
              </a:rPr>
              <a:t>顺序存储结构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二叉</a:t>
            </a:r>
            <a:r>
              <a:rPr lang="zh-CN" altLang="en-US" dirty="0" smtClean="0"/>
              <a:t>树</a:t>
            </a:r>
            <a:r>
              <a:rPr lang="zh-CN" altLang="zh-CN" dirty="0" smtClean="0"/>
              <a:t>节点的</a:t>
            </a:r>
            <a:r>
              <a:rPr lang="zh-CN" altLang="en-US" dirty="0" smtClean="0"/>
              <a:t>二叉</a:t>
            </a:r>
            <a:r>
              <a:rPr lang="zh-CN" altLang="zh-CN" dirty="0" smtClean="0"/>
              <a:t>链表</a:t>
            </a:r>
            <a:r>
              <a:rPr lang="zh-CN" altLang="en-US" dirty="0" smtClean="0"/>
              <a:t>结构</a:t>
            </a:r>
            <a:r>
              <a:rPr lang="zh-CN" altLang="zh-CN" dirty="0" smtClean="0"/>
              <a:t>如图所</a:t>
            </a:r>
            <a:r>
              <a:rPr lang="zh-CN" altLang="zh-CN" dirty="0"/>
              <a:t>示。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二叉</a:t>
            </a:r>
            <a:r>
              <a:rPr lang="zh-CN" altLang="zh-CN" dirty="0" smtClean="0"/>
              <a:t>链表有</a:t>
            </a:r>
            <a:r>
              <a:rPr lang="zh-CN" altLang="zh-CN" dirty="0"/>
              <a:t>一个指向根节点的指针</a:t>
            </a:r>
            <a:r>
              <a:rPr lang="zh-CN" altLang="zh-CN" dirty="0" smtClean="0"/>
              <a:t>，称为</a:t>
            </a:r>
            <a:r>
              <a:rPr lang="zh-CN" altLang="zh-CN" dirty="0"/>
              <a:t>根指针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二</a:t>
            </a:r>
            <a:r>
              <a:rPr lang="zh-CN" altLang="zh-CN" dirty="0">
                <a:solidFill>
                  <a:srgbClr val="C00000"/>
                </a:solidFill>
              </a:rPr>
              <a:t>叉链表的</a:t>
            </a:r>
            <a:r>
              <a:rPr lang="zh-CN" altLang="zh-CN" dirty="0" smtClean="0">
                <a:solidFill>
                  <a:srgbClr val="C00000"/>
                </a:solidFill>
              </a:rPr>
              <a:t>访问从</a:t>
            </a:r>
            <a:r>
              <a:rPr lang="zh-CN" altLang="zh-CN" dirty="0">
                <a:solidFill>
                  <a:srgbClr val="C00000"/>
                </a:solidFill>
              </a:rPr>
              <a:t>根</a:t>
            </a:r>
            <a:r>
              <a:rPr lang="zh-CN" altLang="zh-CN" dirty="0" smtClean="0">
                <a:solidFill>
                  <a:srgbClr val="C00000"/>
                </a:solidFill>
              </a:rPr>
              <a:t>指针</a:t>
            </a:r>
            <a:r>
              <a:rPr lang="zh-CN" altLang="en-US" dirty="0" smtClean="0">
                <a:solidFill>
                  <a:srgbClr val="C00000"/>
                </a:solidFill>
              </a:rPr>
              <a:t>处</a:t>
            </a:r>
            <a:r>
              <a:rPr lang="zh-CN" altLang="zh-CN" dirty="0" smtClean="0">
                <a:solidFill>
                  <a:srgbClr val="C00000"/>
                </a:solidFill>
              </a:rPr>
              <a:t>开始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0859"/>
              </p:ext>
            </p:extLst>
          </p:nvPr>
        </p:nvGraphicFramePr>
        <p:xfrm>
          <a:off x="766894" y="1887184"/>
          <a:ext cx="6293125" cy="972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7791"/>
                <a:gridCol w="1620181"/>
                <a:gridCol w="2265153"/>
              </a:tblGrid>
              <a:tr h="460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左孩子指针域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右孩子指针域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12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Lchild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data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rchild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02149"/>
            <a:ext cx="12192000" cy="29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）二叉树的顺序存储结构</a:t>
            </a:r>
          </a:p>
          <a:p>
            <a:pPr lvl="2"/>
            <a:r>
              <a:rPr lang="zh-CN" altLang="zh-CN" smtClean="0"/>
              <a:t>二叉树</a:t>
            </a:r>
            <a:r>
              <a:rPr lang="zh-CN" altLang="zh-CN"/>
              <a:t>的顺序存储存储结构由一维数组构</a:t>
            </a:r>
            <a:r>
              <a:rPr lang="zh-CN" altLang="zh-CN" smtClean="0"/>
              <a:t>成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数组下标是</a:t>
            </a:r>
            <a:r>
              <a:rPr lang="zh-CN" altLang="zh-CN">
                <a:solidFill>
                  <a:srgbClr val="C00000"/>
                </a:solidFill>
              </a:rPr>
              <a:t>节点位置</a:t>
            </a:r>
            <a:r>
              <a:rPr lang="zh-CN" altLang="zh-CN" smtClean="0">
                <a:solidFill>
                  <a:srgbClr val="C00000"/>
                </a:solidFill>
              </a:rPr>
              <a:t>指针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节点</a:t>
            </a:r>
            <a:r>
              <a:rPr lang="zh-CN" altLang="zh-CN"/>
              <a:t>的存储</a:t>
            </a:r>
            <a:r>
              <a:rPr lang="zh-CN" altLang="zh-CN" smtClean="0"/>
              <a:t>次序应</a:t>
            </a:r>
            <a:r>
              <a:rPr lang="zh-CN" altLang="zh-CN"/>
              <a:t>能反映节点之间的逻辑关系</a:t>
            </a:r>
            <a:r>
              <a:rPr lang="zh-CN" altLang="zh-CN" sz="1600"/>
              <a:t>（父子关系</a:t>
            </a:r>
            <a:r>
              <a:rPr lang="zh-CN" altLang="zh-CN" sz="1600" smtClean="0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en-US" smtClean="0"/>
              <a:t>一般约定</a:t>
            </a:r>
            <a:r>
              <a:rPr lang="zh-CN" altLang="zh-CN" smtClean="0"/>
              <a:t>儿子</a:t>
            </a:r>
            <a:r>
              <a:rPr lang="zh-CN" altLang="zh-CN"/>
              <a:t>的数组下标值大于父亲的数组下标</a:t>
            </a:r>
            <a:r>
              <a:rPr lang="zh-CN" altLang="zh-CN" smtClean="0"/>
              <a:t>值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兄弟</a:t>
            </a:r>
            <a:r>
              <a:rPr lang="zh-CN" altLang="zh-CN"/>
              <a:t>节点的数组下标</a:t>
            </a:r>
            <a:r>
              <a:rPr lang="zh-CN" altLang="zh-CN" smtClean="0"/>
              <a:t>值从</a:t>
            </a:r>
            <a:r>
              <a:rPr lang="zh-CN" altLang="zh-CN"/>
              <a:t>左到右</a:t>
            </a:r>
            <a:r>
              <a:rPr lang="zh-CN" altLang="zh-CN" smtClean="0"/>
              <a:t>递增。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2817988"/>
            <a:ext cx="11479987" cy="28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非完全二叉树</a:t>
            </a:r>
            <a:r>
              <a:rPr lang="zh-CN" altLang="zh-CN" smtClean="0"/>
              <a:t>的</a:t>
            </a:r>
            <a:r>
              <a:rPr lang="zh-CN" altLang="en-US" smtClean="0"/>
              <a:t>存储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非完全二叉树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残缺</a:t>
            </a:r>
            <a:r>
              <a:rPr lang="zh-CN" altLang="en-US" smtClean="0"/>
              <a:t>”</a:t>
            </a:r>
            <a:r>
              <a:rPr lang="zh-CN" altLang="zh-CN" smtClean="0"/>
              <a:t>位置增设</a:t>
            </a:r>
            <a:r>
              <a:rPr lang="zh-CN" altLang="en-US" smtClean="0"/>
              <a:t>“</a:t>
            </a:r>
            <a:r>
              <a:rPr lang="zh-CN" altLang="zh-CN" smtClean="0"/>
              <a:t>虚节点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然后对</a:t>
            </a:r>
            <a:r>
              <a:rPr lang="zh-CN" altLang="en-US" smtClean="0"/>
              <a:t>新</a:t>
            </a:r>
            <a:r>
              <a:rPr lang="zh-CN" altLang="zh-CN" smtClean="0"/>
              <a:t>完全</a:t>
            </a:r>
            <a:r>
              <a:rPr lang="zh-CN" altLang="zh-CN"/>
              <a:t>二叉树重新按层</a:t>
            </a:r>
            <a:r>
              <a:rPr lang="zh-CN" altLang="zh-CN" smtClean="0"/>
              <a:t>编号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按</a:t>
            </a:r>
            <a:r>
              <a:rPr lang="zh-CN" altLang="zh-CN"/>
              <a:t>编号将各节点存入</a:t>
            </a:r>
            <a:r>
              <a:rPr lang="zh-CN" altLang="zh-CN" smtClean="0"/>
              <a:t>数组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各个</a:t>
            </a:r>
            <a:r>
              <a:rPr lang="zh-CN" altLang="en-US" smtClean="0"/>
              <a:t>“</a:t>
            </a:r>
            <a:r>
              <a:rPr lang="zh-CN" altLang="zh-CN" smtClean="0"/>
              <a:t>虚节点</a:t>
            </a:r>
            <a:r>
              <a:rPr lang="zh-CN" altLang="en-US" smtClean="0"/>
              <a:t>”</a:t>
            </a:r>
            <a:r>
              <a:rPr lang="zh-CN" altLang="zh-CN" smtClean="0"/>
              <a:t>在</a:t>
            </a:r>
            <a:r>
              <a:rPr lang="zh-CN" altLang="zh-CN"/>
              <a:t>数组中用空</a:t>
            </a:r>
            <a:r>
              <a:rPr lang="zh-CN" altLang="zh-CN" smtClean="0"/>
              <a:t>标记</a:t>
            </a:r>
            <a:r>
              <a:rPr lang="zh-CN" altLang="en-US" smtClean="0"/>
              <a:t>“</a:t>
            </a:r>
            <a:r>
              <a:rPr lang="en-US" altLang="zh-CN" smtClean="0"/>
              <a:t>^</a:t>
            </a:r>
            <a:r>
              <a:rPr lang="zh-CN" altLang="en-US" smtClean="0"/>
              <a:t>”</a:t>
            </a:r>
            <a:r>
              <a:rPr lang="zh-CN" altLang="zh-CN" smtClean="0"/>
              <a:t>表示。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31" y="2600568"/>
            <a:ext cx="11809597" cy="27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二叉树</a:t>
            </a:r>
            <a:r>
              <a:rPr lang="zh-CN" altLang="zh-CN" b="1"/>
              <a:t>的遍历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的</a:t>
            </a:r>
            <a:r>
              <a:rPr lang="zh-CN" altLang="zh-CN" smtClean="0"/>
              <a:t>遍历</a:t>
            </a:r>
            <a:r>
              <a:rPr lang="zh-CN" altLang="en-US" smtClean="0"/>
              <a:t>：</a:t>
            </a:r>
            <a:r>
              <a:rPr lang="zh-CN" altLang="zh-CN" smtClean="0">
                <a:solidFill>
                  <a:srgbClr val="C00000"/>
                </a:solidFill>
              </a:rPr>
              <a:t>指依次</a:t>
            </a:r>
            <a:r>
              <a:rPr lang="zh-CN" altLang="zh-CN">
                <a:solidFill>
                  <a:srgbClr val="C00000"/>
                </a:solidFill>
              </a:rPr>
              <a:t>对树中每个节点访问一次且仅访问一次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遍历方法</a:t>
            </a:r>
            <a:r>
              <a:rPr lang="zh-CN" altLang="en-US" smtClean="0"/>
              <a:t>：</a:t>
            </a:r>
            <a:r>
              <a:rPr lang="zh-CN" altLang="zh-CN" smtClean="0"/>
              <a:t>广度</a:t>
            </a:r>
            <a:r>
              <a:rPr lang="zh-CN" altLang="zh-CN"/>
              <a:t>优先遍历和深度优先遍历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深度</a:t>
            </a:r>
            <a:r>
              <a:rPr lang="zh-CN" altLang="zh-CN"/>
              <a:t>优先</a:t>
            </a:r>
            <a:r>
              <a:rPr lang="zh-CN" altLang="zh-CN" smtClean="0"/>
              <a:t>遍历：</a:t>
            </a:r>
            <a:r>
              <a:rPr lang="zh-CN" altLang="zh-CN"/>
              <a:t>前序遍历，后序遍历和中序</a:t>
            </a:r>
            <a:r>
              <a:rPr lang="zh-CN" altLang="zh-CN" smtClean="0"/>
              <a:t>遍历</a:t>
            </a:r>
            <a:r>
              <a:rPr lang="zh-CN" altLang="en-US" smtClean="0"/>
              <a:t>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16" y="2621692"/>
            <a:ext cx="11238628" cy="28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计算机科学中的各种树结构。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777" y="1073888"/>
            <a:ext cx="8628978" cy="5784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806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、决策树</a:t>
            </a:r>
            <a:endParaRPr lang="zh-CN" altLang="en-US" sz="2800" b="1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棋牌</a:t>
            </a:r>
            <a:r>
              <a:rPr lang="zh-CN" altLang="en-US" dirty="0"/>
              <a:t>、商业活动、战争等竞争性智能活动都是一种博弈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任何双</a:t>
            </a:r>
            <a:r>
              <a:rPr lang="zh-CN" altLang="en-US" dirty="0"/>
              <a:t>人博弈行为都可以用决策树</a:t>
            </a:r>
            <a:r>
              <a:rPr lang="zh-CN" altLang="en-US" dirty="0" smtClean="0"/>
              <a:t>（博弈</a:t>
            </a:r>
            <a:r>
              <a:rPr lang="zh-CN" altLang="en-US" dirty="0"/>
              <a:t>树）来描述，并通过决策树的搜索策略寻找最佳解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，决策树上的第一个节点对应一个棋局，树的分支表示棋的走步，根节点表示棋局的开始，叶节点表示棋局的结束。一个棋局的结果可以是赢、输或者和局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lvl="1"/>
            <a:r>
              <a:rPr lang="zh-CN" altLang="en-US" dirty="0" smtClean="0"/>
              <a:t>为了</a:t>
            </a:r>
            <a:r>
              <a:rPr lang="zh-CN" altLang="en-US" dirty="0"/>
              <a:t>降低最优决策搜索的复杂度，往往对一些低概率分支做“剪枝”处理。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9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中国象棋的</a:t>
            </a:r>
            <a:r>
              <a:rPr lang="zh-CN" altLang="en-US" dirty="0"/>
              <a:t>状态空间与对应</a:t>
            </a:r>
            <a:r>
              <a:rPr lang="zh-CN" altLang="en-US" dirty="0" smtClean="0"/>
              <a:t>的决策树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06" y="1191953"/>
            <a:ext cx="7783033" cy="5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23"/>
            <a:ext cx="12192000" cy="62306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决策树应用。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5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决策树应用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2300611"/>
            <a:ext cx="12192000" cy="4557388"/>
            <a:chOff x="0" y="2300611"/>
            <a:chExt cx="12192000" cy="45573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9163"/>
              <a:ext cx="5380074" cy="45188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74" y="2300611"/>
              <a:ext cx="6811926" cy="4557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62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z="2800" b="1" dirty="0" smtClean="0"/>
              <a:t>5</a:t>
            </a:r>
            <a:r>
              <a:rPr lang="zh-CN" altLang="en-US" sz="2800" b="1" dirty="0" smtClean="0"/>
              <a:t>、树</a:t>
            </a:r>
            <a:r>
              <a:rPr lang="zh-CN" altLang="en-US" sz="2800" b="1" dirty="0"/>
              <a:t>的</a:t>
            </a:r>
            <a:r>
              <a:rPr lang="zh-CN" altLang="en-US" sz="2800" b="1" dirty="0" smtClean="0"/>
              <a:t>搜索技术</a:t>
            </a:r>
            <a:endParaRPr lang="en-US" altLang="zh-CN" sz="2800" b="1" dirty="0" smtClean="0"/>
          </a:p>
          <a:p>
            <a:pPr marL="0" lvl="1" indent="0">
              <a:buNone/>
            </a:pPr>
            <a:endParaRPr lang="zh-CN" altLang="en-US" dirty="0"/>
          </a:p>
          <a:p>
            <a:pPr lvl="1"/>
            <a:r>
              <a:rPr lang="zh-CN" altLang="en-US" dirty="0" smtClean="0"/>
              <a:t>人工智能求解问题方法：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</a:t>
            </a:r>
            <a:r>
              <a:rPr lang="zh-CN" altLang="en-US" dirty="0"/>
              <a:t>是对于</a:t>
            </a:r>
            <a:r>
              <a:rPr lang="zh-CN" altLang="en-US" dirty="0" smtClean="0"/>
              <a:t>知识贫乏</a:t>
            </a:r>
            <a:r>
              <a:rPr lang="zh-CN" altLang="en-US" dirty="0"/>
              <a:t>系统，主要依靠</a:t>
            </a:r>
            <a:r>
              <a:rPr lang="zh-CN" altLang="en-US" dirty="0" smtClean="0"/>
              <a:t>搜索技术解决问题</a:t>
            </a:r>
            <a:r>
              <a:rPr lang="zh-CN" altLang="en-US" dirty="0"/>
              <a:t>，这种方法简单，但是缺乏针对性，效率低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是对于知识丰富系统，可以依靠推理技术解决问题，基于丰富知识的推理技术直截了当，效率高。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许多问题都</a:t>
            </a:r>
            <a:r>
              <a:rPr lang="zh-CN" altLang="en-US" dirty="0">
                <a:solidFill>
                  <a:srgbClr val="C00000"/>
                </a:solidFill>
              </a:rPr>
              <a:t>可以归结为状态空间的搜索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搜索</a:t>
            </a:r>
            <a:r>
              <a:rPr lang="zh-CN" altLang="en-US" dirty="0" smtClean="0"/>
              <a:t>方法：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盲目搜索</a:t>
            </a:r>
            <a:r>
              <a:rPr lang="zh-CN" altLang="en-US" dirty="0" smtClean="0"/>
              <a:t>：按照</a:t>
            </a:r>
            <a:r>
              <a:rPr lang="zh-CN" altLang="en-US" dirty="0"/>
              <a:t>预先规定</a:t>
            </a:r>
            <a:r>
              <a:rPr lang="zh-CN" altLang="en-US" dirty="0" smtClean="0"/>
              <a:t>的策略</a:t>
            </a:r>
            <a:r>
              <a:rPr lang="zh-CN" altLang="en-US" dirty="0"/>
              <a:t>进行搜索，</a:t>
            </a:r>
            <a:r>
              <a:rPr lang="zh-CN" altLang="en-US" dirty="0" smtClean="0"/>
              <a:t>没有中间信息改变控制</a:t>
            </a:r>
            <a:r>
              <a:rPr lang="zh-CN" altLang="en-US" dirty="0"/>
              <a:t>策略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启发式搜索</a:t>
            </a:r>
            <a:r>
              <a:rPr lang="zh-CN" altLang="en-US" dirty="0" smtClean="0"/>
              <a:t>：搜索中</a:t>
            </a:r>
            <a:r>
              <a:rPr lang="zh-CN" altLang="en-US" dirty="0"/>
              <a:t>加入了与问题有关的启发式信息，用于指导搜索</a:t>
            </a:r>
            <a:r>
              <a:rPr lang="zh-CN" altLang="en-US" dirty="0" smtClean="0"/>
              <a:t>朝最</a:t>
            </a:r>
            <a:r>
              <a:rPr lang="zh-CN" altLang="en-US" dirty="0"/>
              <a:t>有希望的方向前进，加速问题的</a:t>
            </a:r>
            <a:r>
              <a:rPr lang="zh-CN" altLang="en-US" dirty="0" smtClean="0"/>
              <a:t>求解。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4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en-US" altLang="zh-CN" b="1"/>
              <a:t>N-S</a:t>
            </a:r>
            <a:r>
              <a:rPr lang="zh-CN" altLang="zh-CN" b="1"/>
              <a:t>图表示算法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N-S流程图</a:t>
            </a:r>
            <a:r>
              <a:rPr lang="zh-CN" altLang="en-US" smtClean="0"/>
              <a:t>没有</a:t>
            </a:r>
            <a:r>
              <a:rPr lang="zh-CN" altLang="zh-CN" smtClean="0"/>
              <a:t>流程</a:t>
            </a:r>
            <a:r>
              <a:rPr lang="zh-CN" altLang="zh-CN"/>
              <a:t>线</a:t>
            </a:r>
            <a:r>
              <a:rPr lang="zh-CN" altLang="zh-CN" smtClean="0"/>
              <a:t>，</a:t>
            </a:r>
            <a:r>
              <a:rPr lang="en-US" altLang="zh-CN" smtClean="0"/>
              <a:t>算法</a:t>
            </a:r>
            <a:r>
              <a:rPr lang="zh-CN" altLang="zh-CN"/>
              <a:t>写在一个矩形框</a:t>
            </a:r>
            <a:r>
              <a:rPr lang="zh-CN" altLang="zh-CN" smtClean="0"/>
              <a:t>内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每个处理步骤</a:t>
            </a:r>
            <a:r>
              <a:rPr lang="zh-CN" altLang="en-US" smtClean="0"/>
              <a:t>用</a:t>
            </a:r>
            <a:r>
              <a:rPr lang="zh-CN" altLang="zh-CN" smtClean="0"/>
              <a:t>一个</a:t>
            </a:r>
            <a:r>
              <a:rPr lang="zh-CN" altLang="en-US" smtClean="0"/>
              <a:t>矩形框</a:t>
            </a:r>
            <a:r>
              <a:rPr lang="zh-CN" altLang="zh-CN" smtClean="0"/>
              <a:t>表示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处理步骤是语句序列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矩形框</a:t>
            </a:r>
            <a:r>
              <a:rPr lang="zh-CN" altLang="zh-CN" smtClean="0"/>
              <a:t>中可以</a:t>
            </a:r>
            <a:r>
              <a:rPr lang="zh-CN" altLang="zh-CN"/>
              <a:t>嵌套另一</a:t>
            </a:r>
            <a:r>
              <a:rPr lang="zh-CN" altLang="zh-CN" smtClean="0"/>
              <a:t>个</a:t>
            </a:r>
            <a:r>
              <a:rPr lang="zh-CN" altLang="en-US" smtClean="0"/>
              <a:t>矩形框；</a:t>
            </a:r>
            <a:endParaRPr lang="en-US" altLang="zh-CN" smtClean="0"/>
          </a:p>
          <a:p>
            <a:pPr lvl="1"/>
            <a:r>
              <a:rPr lang="en-US" altLang="zh-CN" smtClean="0"/>
              <a:t>N-S</a:t>
            </a:r>
            <a:r>
              <a:rPr lang="zh-CN" altLang="zh-CN"/>
              <a:t>图限制</a:t>
            </a:r>
            <a:r>
              <a:rPr lang="zh-CN" altLang="zh-CN" smtClean="0"/>
              <a:t>了</a:t>
            </a:r>
            <a:r>
              <a:rPr lang="zh-CN" altLang="en-US" smtClean="0"/>
              <a:t>语句的</a:t>
            </a:r>
            <a:r>
              <a:rPr lang="zh-CN" altLang="zh-CN" smtClean="0"/>
              <a:t>随意转移</a:t>
            </a:r>
            <a:r>
              <a:rPr lang="zh-CN" altLang="zh-CN"/>
              <a:t>，保证了程序的良好结构。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6953"/>
            <a:ext cx="12192000" cy="33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机器人</a:t>
            </a:r>
            <a:r>
              <a:rPr lang="zh-CN" altLang="en-US" dirty="0"/>
              <a:t>走迷宫的状态空间与对应的搜索树。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306" y="1250994"/>
            <a:ext cx="10951550" cy="43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 </a:t>
            </a:r>
            <a:r>
              <a:rPr lang="zh-CN" altLang="en-US" dirty="0"/>
              <a:t>树形结构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迷宫搜索流程。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482" name="Picture 2" descr="http://images.cnitblog.com/blog/320730/201303/18095742-49a41d0019ea4f65ad711bca76e665b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552" y="1093645"/>
            <a:ext cx="5061385" cy="576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085365"/>
              </p:ext>
            </p:extLst>
          </p:nvPr>
        </p:nvGraphicFramePr>
        <p:xfrm>
          <a:off x="5039832" y="1011103"/>
          <a:ext cx="7152167" cy="584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Image" r:id="rId4" imgW="5079240" imgH="4152240" progId="Photoshop.Image.14">
                  <p:embed/>
                </p:oleObj>
              </mc:Choice>
              <mc:Fallback>
                <p:oleObj name="Image" r:id="rId4" imgW="5079240" imgH="41522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9832" y="1011103"/>
                        <a:ext cx="7152167" cy="5846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2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的基本概念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由顶点</a:t>
            </a:r>
            <a:r>
              <a:rPr lang="zh-CN" altLang="zh-CN" dirty="0" smtClean="0"/>
              <a:t>和边</a:t>
            </a:r>
            <a:r>
              <a:rPr lang="zh-CN" altLang="zh-CN" dirty="0"/>
              <a:t>的集合</a:t>
            </a:r>
            <a:r>
              <a:rPr lang="zh-CN" altLang="zh-CN" dirty="0" smtClean="0"/>
              <a:t>组成。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中的数据元素称为</a:t>
            </a:r>
            <a:r>
              <a:rPr lang="zh-CN" altLang="zh-CN" dirty="0" smtClean="0">
                <a:solidFill>
                  <a:srgbClr val="C00000"/>
                </a:solidFill>
              </a:rPr>
              <a:t>顶点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顶点</a:t>
            </a:r>
            <a:r>
              <a:rPr lang="zh-CN" altLang="zh-CN" dirty="0"/>
              <a:t>之间的逻辑关系用</a:t>
            </a:r>
            <a:r>
              <a:rPr lang="zh-CN" altLang="zh-CN" dirty="0" smtClean="0">
                <a:solidFill>
                  <a:srgbClr val="C00000"/>
                </a:solidFill>
              </a:rPr>
              <a:t>边</a:t>
            </a:r>
            <a:r>
              <a:rPr lang="zh-CN" altLang="zh-CN" dirty="0" smtClean="0"/>
              <a:t>表示。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中的边没有权值关系时，一般定义边长为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，不标记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中的边有权</a:t>
            </a:r>
            <a:r>
              <a:rPr lang="zh-CN" altLang="zh-CN" dirty="0" smtClean="0"/>
              <a:t>值</a:t>
            </a:r>
            <a:r>
              <a:rPr lang="zh-CN" altLang="en-US" dirty="0" smtClean="0"/>
              <a:t>则</a:t>
            </a:r>
            <a:r>
              <a:rPr lang="zh-CN" altLang="zh-CN" dirty="0" smtClean="0"/>
              <a:t>称为</a:t>
            </a:r>
            <a:r>
              <a:rPr lang="zh-CN" altLang="zh-CN" b="1" dirty="0">
                <a:solidFill>
                  <a:srgbClr val="C00000"/>
                </a:solidFill>
              </a:rPr>
              <a:t>网图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中两个顶点之间存在路径则说明图是连通</a:t>
            </a:r>
            <a:r>
              <a:rPr lang="zh-CN" altLang="zh-CN" dirty="0" smtClean="0"/>
              <a:t>的。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如果</a:t>
            </a:r>
            <a:r>
              <a:rPr lang="zh-CN" altLang="zh-CN" dirty="0"/>
              <a:t>任意两个顶点都是连通的，</a:t>
            </a:r>
            <a:r>
              <a:rPr lang="zh-CN" altLang="zh-CN" dirty="0" smtClean="0"/>
              <a:t>则</a:t>
            </a:r>
            <a:r>
              <a:rPr lang="zh-CN" altLang="en-US" dirty="0" smtClean="0"/>
              <a:t>称为</a:t>
            </a:r>
            <a:r>
              <a:rPr lang="zh-CN" altLang="zh-CN" dirty="0" smtClean="0"/>
              <a:t>连通图</a:t>
            </a:r>
            <a:r>
              <a:rPr lang="zh-CN" altLang="zh-CN" dirty="0"/>
              <a:t>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22" y="3927772"/>
            <a:ext cx="7635777" cy="19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的存储结构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图的</a:t>
            </a:r>
            <a:r>
              <a:rPr lang="zh-CN" altLang="zh-CN" dirty="0" smtClean="0"/>
              <a:t>储存方法</a:t>
            </a:r>
            <a:r>
              <a:rPr lang="zh-CN" altLang="en-US" dirty="0" smtClean="0"/>
              <a:t>：</a:t>
            </a:r>
            <a:r>
              <a:rPr lang="zh-CN" altLang="zh-CN" b="1" dirty="0" smtClean="0">
                <a:solidFill>
                  <a:srgbClr val="C00000"/>
                </a:solidFill>
              </a:rPr>
              <a:t>邻接矩阵</a:t>
            </a:r>
            <a:r>
              <a:rPr lang="zh-CN" altLang="zh-CN" dirty="0"/>
              <a:t>和</a:t>
            </a:r>
            <a:r>
              <a:rPr lang="zh-CN" altLang="zh-CN" b="1" dirty="0">
                <a:solidFill>
                  <a:srgbClr val="C00000"/>
                </a:solidFill>
              </a:rPr>
              <a:t>邻接</a:t>
            </a:r>
            <a:r>
              <a:rPr lang="zh-CN" altLang="zh-CN" b="1" dirty="0" smtClean="0">
                <a:solidFill>
                  <a:srgbClr val="C00000"/>
                </a:solidFill>
              </a:rPr>
              <a:t>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可以</a:t>
            </a:r>
            <a:r>
              <a:rPr lang="zh-CN" altLang="zh-CN" dirty="0" smtClean="0">
                <a:solidFill>
                  <a:srgbClr val="C00000"/>
                </a:solidFill>
              </a:rPr>
              <a:t>用</a:t>
            </a:r>
            <a:r>
              <a:rPr lang="zh-CN" altLang="zh-CN" dirty="0">
                <a:solidFill>
                  <a:srgbClr val="C00000"/>
                </a:solidFill>
              </a:rPr>
              <a:t>一维和二维数组存储邻接矩阵和邻接表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）用邻接矩阵存储图</a:t>
            </a:r>
          </a:p>
          <a:p>
            <a:pPr lvl="2"/>
            <a:r>
              <a:rPr lang="zh-CN" altLang="zh-CN" dirty="0" smtClean="0"/>
              <a:t>邻接矩阵用</a:t>
            </a:r>
            <a:r>
              <a:rPr lang="zh-CN" altLang="zh-CN" dirty="0"/>
              <a:t>两个</a:t>
            </a:r>
            <a:r>
              <a:rPr lang="zh-CN" altLang="zh-CN" dirty="0" smtClean="0"/>
              <a:t>数组存储</a:t>
            </a:r>
            <a:r>
              <a:rPr lang="zh-CN" altLang="zh-CN" dirty="0"/>
              <a:t>图的元素，一个</a:t>
            </a:r>
            <a:r>
              <a:rPr lang="zh-CN" altLang="zh-CN" dirty="0">
                <a:solidFill>
                  <a:srgbClr val="C00000"/>
                </a:solidFill>
              </a:rPr>
              <a:t>一维的数组存储图中顶点信息</a:t>
            </a:r>
            <a:r>
              <a:rPr lang="zh-CN" altLang="zh-CN" dirty="0"/>
              <a:t>，另外一个</a:t>
            </a:r>
            <a:r>
              <a:rPr lang="zh-CN" altLang="zh-CN" dirty="0">
                <a:solidFill>
                  <a:srgbClr val="C00000"/>
                </a:solidFill>
              </a:rPr>
              <a:t>二维数组</a:t>
            </a:r>
            <a:r>
              <a:rPr lang="zh-CN" altLang="zh-CN" dirty="0" smtClean="0">
                <a:solidFill>
                  <a:srgbClr val="C00000"/>
                </a:solidFill>
              </a:rPr>
              <a:t>（邻接矩阵</a:t>
            </a:r>
            <a:r>
              <a:rPr lang="zh-CN" altLang="zh-CN" dirty="0">
                <a:solidFill>
                  <a:srgbClr val="C00000"/>
                </a:solidFill>
              </a:rPr>
              <a:t>）存储图中的</a:t>
            </a:r>
            <a:r>
              <a:rPr lang="zh-CN" altLang="zh-CN" dirty="0" smtClean="0">
                <a:solidFill>
                  <a:srgbClr val="C00000"/>
                </a:solidFill>
              </a:rPr>
              <a:t>边的信息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49" y="3510577"/>
            <a:ext cx="11346845" cy="28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）用邻接表存储图</a:t>
            </a:r>
          </a:p>
          <a:p>
            <a:pPr lvl="2"/>
            <a:r>
              <a:rPr lang="zh-CN" altLang="zh-CN" smtClean="0"/>
              <a:t>邻接表存储方法：</a:t>
            </a:r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一是顶点用</a:t>
            </a:r>
            <a:r>
              <a:rPr lang="zh-CN" altLang="zh-CN"/>
              <a:t>一维数组存储</a:t>
            </a:r>
            <a:r>
              <a:rPr lang="zh-CN" altLang="zh-CN" smtClean="0"/>
              <a:t>，在</a:t>
            </a:r>
            <a:r>
              <a:rPr lang="zh-CN" altLang="zh-CN"/>
              <a:t>顶点数组中，每个数据元素都需要存储指向第一个邻接点的指针，以便于查找该顶点邻接边的信息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二</a:t>
            </a:r>
            <a:r>
              <a:rPr lang="zh-CN" altLang="zh-CN"/>
              <a:t>是图中每个</a:t>
            </a:r>
            <a:r>
              <a:rPr lang="zh-CN" altLang="zh-CN" smtClean="0"/>
              <a:t>顶点的</a:t>
            </a:r>
            <a:r>
              <a:rPr lang="zh-CN" altLang="zh-CN"/>
              <a:t>所有邻接点构成一个线性表，节点包括</a:t>
            </a:r>
            <a:r>
              <a:rPr lang="en-US" altLang="zh-CN"/>
              <a:t>1</a:t>
            </a:r>
            <a:r>
              <a:rPr lang="zh-CN" altLang="zh-CN"/>
              <a:t>个邻接点</a:t>
            </a:r>
            <a:r>
              <a:rPr lang="zh-CN" altLang="zh-CN" smtClean="0"/>
              <a:t>域（指向数组下标）和</a:t>
            </a:r>
            <a:r>
              <a:rPr lang="en-US" altLang="zh-CN"/>
              <a:t>1</a:t>
            </a:r>
            <a:r>
              <a:rPr lang="zh-CN" altLang="zh-CN"/>
              <a:t>个指针域</a:t>
            </a:r>
            <a:r>
              <a:rPr lang="zh-CN" altLang="zh-CN" smtClean="0"/>
              <a:t>（指向</a:t>
            </a:r>
            <a:r>
              <a:rPr lang="zh-CN" altLang="zh-CN"/>
              <a:t>下一个节点）</a:t>
            </a:r>
            <a:r>
              <a:rPr lang="zh-CN" altLang="zh-CN" smtClean="0"/>
              <a:t>。</a:t>
            </a:r>
            <a:r>
              <a:rPr lang="zh-CN" altLang="en-US" smtClean="0"/>
              <a:t>如下图所示。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93" y="3145539"/>
            <a:ext cx="10388592" cy="26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4-31】</a:t>
            </a:r>
            <a:r>
              <a:rPr lang="zh-CN" altLang="en-US" dirty="0"/>
              <a:t>南方主要省份高速公路干线如图</a:t>
            </a:r>
            <a:r>
              <a:rPr lang="en-US" altLang="zh-CN" dirty="0"/>
              <a:t>4-40</a:t>
            </a:r>
            <a:r>
              <a:rPr lang="zh-CN" altLang="en-US" dirty="0"/>
              <a:t>左所</a:t>
            </a:r>
            <a:r>
              <a:rPr lang="zh-CN" altLang="en-US" dirty="0" smtClean="0"/>
              <a:t>示。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邻接</a:t>
            </a:r>
            <a:r>
              <a:rPr lang="zh-CN" altLang="en-US" dirty="0"/>
              <a:t>表存储图结构时</a:t>
            </a:r>
            <a:r>
              <a:rPr lang="zh-CN" altLang="en-US" dirty="0" smtClean="0"/>
              <a:t>，先</a:t>
            </a:r>
            <a:r>
              <a:rPr lang="zh-CN" altLang="en-US" dirty="0"/>
              <a:t>将初始</a:t>
            </a:r>
            <a:r>
              <a:rPr lang="zh-CN" altLang="en-US" dirty="0" smtClean="0"/>
              <a:t>顶点标记</a:t>
            </a:r>
            <a:r>
              <a:rPr lang="zh-CN" altLang="en-US" dirty="0"/>
              <a:t>为①，假设遍历</a:t>
            </a:r>
            <a:r>
              <a:rPr lang="zh-CN" altLang="en-US" dirty="0" smtClean="0"/>
              <a:t>路径为：</a:t>
            </a:r>
            <a:r>
              <a:rPr lang="zh-CN" altLang="en-US" dirty="0"/>
              <a:t>上海①→杭州②→福州③</a:t>
            </a:r>
            <a:r>
              <a:rPr lang="en-US" altLang="zh-CN" dirty="0"/>
              <a:t>…</a:t>
            </a:r>
            <a:r>
              <a:rPr lang="zh-CN" altLang="en-US" dirty="0"/>
              <a:t>。根据遍历顺序的序号</a:t>
            </a:r>
            <a:r>
              <a:rPr lang="zh-CN" altLang="en-US" dirty="0" smtClean="0"/>
              <a:t>，可以</a:t>
            </a:r>
            <a:r>
              <a:rPr lang="zh-CN" altLang="en-US" dirty="0"/>
              <a:t>得到如图</a:t>
            </a:r>
            <a:r>
              <a:rPr lang="en-US" altLang="zh-CN" dirty="0"/>
              <a:t>4-41</a:t>
            </a:r>
            <a:r>
              <a:rPr lang="zh-CN" altLang="en-US" dirty="0"/>
              <a:t>所示的邻接表。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4614"/>
            <a:ext cx="12192000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8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4-31】</a:t>
            </a:r>
            <a:r>
              <a:rPr lang="zh-CN" altLang="en-US" dirty="0"/>
              <a:t>南方主要省份高速公路干线如图</a:t>
            </a:r>
            <a:r>
              <a:rPr lang="en-US" altLang="zh-CN" dirty="0"/>
              <a:t>4-40</a:t>
            </a:r>
            <a:r>
              <a:rPr lang="zh-CN" altLang="en-US" dirty="0"/>
              <a:t>左所</a:t>
            </a:r>
            <a:r>
              <a:rPr lang="zh-CN" altLang="en-US" dirty="0" smtClean="0"/>
              <a:t>示。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邻接</a:t>
            </a:r>
            <a:r>
              <a:rPr lang="zh-CN" altLang="en-US" dirty="0"/>
              <a:t>表存储图结构时</a:t>
            </a:r>
            <a:r>
              <a:rPr lang="zh-CN" altLang="en-US" dirty="0" smtClean="0"/>
              <a:t>，先</a:t>
            </a:r>
            <a:r>
              <a:rPr lang="zh-CN" altLang="en-US" dirty="0"/>
              <a:t>将初始</a:t>
            </a:r>
            <a:r>
              <a:rPr lang="zh-CN" altLang="en-US" dirty="0" smtClean="0"/>
              <a:t>顶点标记</a:t>
            </a:r>
            <a:r>
              <a:rPr lang="zh-CN" altLang="en-US" dirty="0"/>
              <a:t>为①，假设遍历</a:t>
            </a:r>
            <a:r>
              <a:rPr lang="zh-CN" altLang="en-US" dirty="0" smtClean="0"/>
              <a:t>路径为：</a:t>
            </a:r>
            <a:r>
              <a:rPr lang="zh-CN" altLang="en-US" dirty="0"/>
              <a:t>上海①→杭州②→福州③</a:t>
            </a:r>
            <a:r>
              <a:rPr lang="en-US" altLang="zh-CN" dirty="0"/>
              <a:t>…</a:t>
            </a:r>
            <a:r>
              <a:rPr lang="zh-CN" altLang="en-US" dirty="0"/>
              <a:t>。根据遍历顺序的序号</a:t>
            </a:r>
            <a:r>
              <a:rPr lang="zh-CN" altLang="en-US" dirty="0" smtClean="0"/>
              <a:t>，可以</a:t>
            </a:r>
            <a:r>
              <a:rPr lang="zh-CN" altLang="en-US" dirty="0"/>
              <a:t>得到如图</a:t>
            </a:r>
            <a:r>
              <a:rPr lang="en-US" altLang="zh-CN" dirty="0"/>
              <a:t>4-41</a:t>
            </a:r>
            <a:r>
              <a:rPr lang="zh-CN" altLang="en-US" dirty="0"/>
              <a:t>所示的邻接表。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5758"/>
            <a:ext cx="12192000" cy="4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的广度优先遍历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）图广度优先遍历存在的问题</a:t>
            </a:r>
          </a:p>
          <a:p>
            <a:pPr lvl="2"/>
            <a:r>
              <a:rPr lang="zh-CN" altLang="zh-CN" dirty="0"/>
              <a:t>图广度优先遍历</a:t>
            </a:r>
            <a:r>
              <a:rPr lang="zh-CN" altLang="zh-CN" dirty="0" smtClean="0"/>
              <a:t>需要给</a:t>
            </a:r>
            <a:r>
              <a:rPr lang="zh-CN" altLang="zh-CN" dirty="0"/>
              <a:t>每个顶点编一个层次号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图</a:t>
            </a:r>
            <a:r>
              <a:rPr lang="zh-CN" altLang="zh-CN" dirty="0"/>
              <a:t>本身是非层次结构</a:t>
            </a:r>
            <a:r>
              <a:rPr lang="zh-CN" altLang="zh-CN" dirty="0" smtClean="0"/>
              <a:t>，因此需要将</a:t>
            </a:r>
            <a:r>
              <a:rPr lang="zh-CN" altLang="zh-CN" dirty="0"/>
              <a:t>原图变换成为一个有层次的</a:t>
            </a:r>
            <a:r>
              <a:rPr lang="zh-CN" altLang="zh-CN" dirty="0" smtClean="0"/>
              <a:t>图。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方法：</a:t>
            </a:r>
            <a:r>
              <a:rPr lang="zh-CN" altLang="zh-CN" dirty="0" smtClean="0"/>
              <a:t>先确定初始</a:t>
            </a:r>
            <a:r>
              <a:rPr lang="zh-CN" altLang="zh-CN" dirty="0"/>
              <a:t>顶点，然后</a:t>
            </a:r>
            <a:r>
              <a:rPr lang="zh-CN" altLang="zh-CN" dirty="0" smtClean="0"/>
              <a:t>根据逻辑关系，变换</a:t>
            </a:r>
            <a:r>
              <a:rPr lang="zh-CN" altLang="zh-CN" dirty="0"/>
              <a:t>成为一个有层次的图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在图的广度优先遍历中，应为每个顶点设立一个访问标志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每扫描到一个顶点，都要检查它的访问标志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如果标志为“未访问”，则按正常方式进行处理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否则放过它，扫描下一个顶点。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图的</a:t>
            </a:r>
            <a:r>
              <a:rPr lang="zh-CN" altLang="zh-CN" dirty="0"/>
              <a:t>深度优先遍历一般用递归进行描述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1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）广度优先遍历案例</a:t>
            </a:r>
          </a:p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4-32】</a:t>
            </a:r>
            <a:r>
              <a:rPr lang="zh-CN" altLang="en-US" dirty="0"/>
              <a:t>如图</a:t>
            </a:r>
            <a:r>
              <a:rPr lang="en-US" altLang="zh-CN" dirty="0"/>
              <a:t>4-42</a:t>
            </a:r>
            <a:r>
              <a:rPr lang="zh-CN" altLang="en-US" dirty="0"/>
              <a:t>所示，假设上海为初始顶点，根据图的逻辑关系，将图</a:t>
            </a:r>
            <a:r>
              <a:rPr lang="en-US" altLang="zh-CN" dirty="0"/>
              <a:t>4-40</a:t>
            </a:r>
            <a:r>
              <a:rPr lang="zh-CN" altLang="en-US" dirty="0"/>
              <a:t>变形成图</a:t>
            </a:r>
            <a:r>
              <a:rPr lang="en-US" altLang="zh-CN" dirty="0"/>
              <a:t>4-42</a:t>
            </a:r>
            <a:r>
              <a:rPr lang="zh-CN" altLang="en-US" dirty="0"/>
              <a:t>所示，这样图的层次感就出来了。</a:t>
            </a:r>
            <a:endParaRPr lang="en-US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83981"/>
            <a:ext cx="12192000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5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图</a:t>
            </a:r>
            <a:r>
              <a:rPr lang="en-US" altLang="zh-CN" dirty="0" smtClean="0"/>
              <a:t>4-42</a:t>
            </a:r>
            <a:r>
              <a:rPr lang="zh-CN" altLang="en-US" dirty="0" smtClean="0"/>
              <a:t>广度</a:t>
            </a:r>
            <a:r>
              <a:rPr lang="zh-CN" altLang="en-US" dirty="0"/>
              <a:t>优先</a:t>
            </a:r>
            <a:r>
              <a:rPr lang="zh-CN" altLang="en-US" dirty="0" smtClean="0"/>
              <a:t>遍历步骤：</a:t>
            </a:r>
            <a:endParaRPr lang="zh-CN" altLang="en-US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：初始化</a:t>
            </a:r>
            <a:r>
              <a:rPr lang="zh-CN" altLang="en-US" dirty="0" smtClean="0"/>
              <a:t>。图</a:t>
            </a:r>
            <a:r>
              <a:rPr lang="zh-CN" altLang="en-US" dirty="0"/>
              <a:t>中有</a:t>
            </a:r>
            <a:r>
              <a:rPr lang="en-US" altLang="zh-CN" dirty="0"/>
              <a:t>12</a:t>
            </a:r>
            <a:r>
              <a:rPr lang="zh-CN" altLang="en-US" dirty="0"/>
              <a:t>个顶点</a:t>
            </a:r>
            <a:r>
              <a:rPr lang="zh-CN" altLang="en-US" dirty="0" smtClean="0"/>
              <a:t>，定义</a:t>
            </a:r>
            <a:r>
              <a:rPr lang="zh-CN" altLang="en-US" dirty="0"/>
              <a:t>一个长度大于</a:t>
            </a:r>
            <a:r>
              <a:rPr lang="en-US" altLang="zh-CN" dirty="0"/>
              <a:t>12</a:t>
            </a:r>
            <a:r>
              <a:rPr lang="zh-CN" altLang="en-US" dirty="0"/>
              <a:t>的队列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 smtClean="0"/>
              <a:t>：从第</a:t>
            </a:r>
            <a:r>
              <a:rPr lang="en-US" altLang="zh-CN" dirty="0"/>
              <a:t>1</a:t>
            </a:r>
            <a:r>
              <a:rPr lang="zh-CN" altLang="en-US" dirty="0" smtClean="0"/>
              <a:t>层顶点</a:t>
            </a:r>
            <a:r>
              <a:rPr lang="zh-CN" altLang="en-US" dirty="0"/>
              <a:t>上海（</a:t>
            </a:r>
            <a:r>
              <a:rPr lang="en-US" altLang="zh-CN" dirty="0"/>
              <a:t>A</a:t>
            </a:r>
            <a:r>
              <a:rPr lang="zh-CN" altLang="en-US" dirty="0"/>
              <a:t>）开始，上海进入</a:t>
            </a:r>
            <a:r>
              <a:rPr lang="zh-CN" altLang="en-US" dirty="0" smtClean="0"/>
              <a:t>队列；</a:t>
            </a:r>
            <a:endParaRPr lang="zh-CN" altLang="en-US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：进入</a:t>
            </a:r>
            <a:r>
              <a:rPr lang="zh-CN" altLang="en-US" dirty="0" smtClean="0"/>
              <a:t>图第</a:t>
            </a:r>
            <a:r>
              <a:rPr lang="en-US" altLang="zh-CN" dirty="0"/>
              <a:t>2</a:t>
            </a:r>
            <a:r>
              <a:rPr lang="zh-CN" altLang="en-US" dirty="0"/>
              <a:t>层，第</a:t>
            </a:r>
            <a:r>
              <a:rPr lang="en-US" altLang="zh-CN" dirty="0"/>
              <a:t>2</a:t>
            </a:r>
            <a:r>
              <a:rPr lang="zh-CN" altLang="en-US" dirty="0" smtClean="0"/>
              <a:t>层顶点</a:t>
            </a:r>
            <a:r>
              <a:rPr lang="zh-CN" altLang="en-US" dirty="0"/>
              <a:t>有南京（</a:t>
            </a:r>
            <a:r>
              <a:rPr lang="en-US" altLang="zh-CN" dirty="0"/>
              <a:t>B</a:t>
            </a:r>
            <a:r>
              <a:rPr lang="zh-CN" altLang="en-US" dirty="0"/>
              <a:t>）、合肥（</a:t>
            </a:r>
            <a:r>
              <a:rPr lang="en-US" altLang="zh-CN" dirty="0"/>
              <a:t>C</a:t>
            </a:r>
            <a:r>
              <a:rPr lang="zh-CN" altLang="en-US" dirty="0"/>
              <a:t>）、杭州（</a:t>
            </a:r>
            <a:r>
              <a:rPr lang="en-US" altLang="zh-CN" dirty="0"/>
              <a:t>D</a:t>
            </a:r>
            <a:r>
              <a:rPr lang="zh-CN" altLang="en-US" dirty="0"/>
              <a:t>）。南京、合肥、杭州进入队列。访问第</a:t>
            </a:r>
            <a:r>
              <a:rPr lang="en-US" altLang="zh-CN" dirty="0"/>
              <a:t>2</a:t>
            </a:r>
            <a:r>
              <a:rPr lang="zh-CN" altLang="en-US" dirty="0"/>
              <a:t>层第</a:t>
            </a:r>
            <a:r>
              <a:rPr lang="en-US" altLang="zh-CN" dirty="0"/>
              <a:t>1</a:t>
            </a:r>
            <a:r>
              <a:rPr lang="zh-CN" altLang="en-US" dirty="0"/>
              <a:t>个点南京后，继续访问第</a:t>
            </a:r>
            <a:r>
              <a:rPr lang="en-US" altLang="zh-CN" dirty="0"/>
              <a:t>2</a:t>
            </a:r>
            <a:r>
              <a:rPr lang="zh-CN" altLang="en-US" dirty="0"/>
              <a:t>层的其他节点合肥、杭州，节点访问完成后，南京、合肥、杭州出队列，队列前移。</a:t>
            </a:r>
          </a:p>
          <a:p>
            <a:pPr lvl="1"/>
            <a:r>
              <a:rPr lang="zh-CN" altLang="en-US" dirty="0"/>
              <a:t>不断重复以上步骤，直到每层的所有顶点都访问过为止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2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【例】输入</a:t>
            </a:r>
            <a:r>
              <a:rPr lang="zh-CN" altLang="zh-CN" dirty="0"/>
              <a:t>整数</a:t>
            </a:r>
            <a:r>
              <a:rPr lang="en-US" altLang="zh-CN" dirty="0"/>
              <a:t>m</a:t>
            </a:r>
            <a:r>
              <a:rPr lang="zh-CN" altLang="zh-CN" dirty="0"/>
              <a:t>，判断它是否</a:t>
            </a:r>
            <a:r>
              <a:rPr lang="zh-CN" altLang="zh-CN" dirty="0" smtClean="0"/>
              <a:t>为素数。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02439"/>
              </p:ext>
            </p:extLst>
          </p:nvPr>
        </p:nvGraphicFramePr>
        <p:xfrm>
          <a:off x="5401345" y="1534655"/>
          <a:ext cx="6539024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86940"/>
                <a:gridCol w="2052084"/>
              </a:tblGrid>
              <a:tr h="25801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#include&lt;math.h&gt;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 ()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  int m, i, k;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scanf("%d", &amp;m);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 = sqrt(m);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(i=2; i&lt;=k; i++)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if (m % i == 0) break;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857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(i &gt; k+1) printf("%d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是素数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\n", m);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 printf("%d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不是素数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\n", m);   }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C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语言源程序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读入</a:t>
                      </a:r>
                      <a:r>
                        <a:rPr lang="zh-CN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 */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平方根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循环开始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模运算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输出索数</a:t>
                      </a:r>
                      <a:r>
                        <a:rPr lang="en-US" altLang="zh-CN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altLang="zh-CN" sz="1800" b="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提示信息</a:t>
                      </a:r>
                      <a:r>
                        <a:rPr lang="en-US" altLang="zh-CN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altLang="zh-CN" sz="1800" b="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1119248"/>
            <a:ext cx="4806285" cy="44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/>
              <a:t>图的</a:t>
            </a:r>
            <a:r>
              <a:rPr lang="zh-CN" altLang="en-US" dirty="0" smtClean="0"/>
              <a:t>广度优先搜索动画演示。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42" y="1371300"/>
            <a:ext cx="4592101" cy="3822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715" y="1206497"/>
            <a:ext cx="4152309" cy="41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/>
              <a:t>图</a:t>
            </a:r>
            <a:r>
              <a:rPr lang="zh-CN" altLang="en-US" dirty="0" smtClean="0"/>
              <a:t>的深度优先搜索动画演示。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63" y="1206500"/>
            <a:ext cx="4573920" cy="4573920"/>
          </a:xfrm>
          <a:prstGeom prst="rect">
            <a:avLst/>
          </a:prstGeom>
        </p:spPr>
      </p:pic>
      <p:pic>
        <p:nvPicPr>
          <p:cNvPr id="8" name="Picture 2" descr="http://hi.csdn.net/attachment/201012/23/8394323_1293066601LJ6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4505" y="2254102"/>
            <a:ext cx="6102604" cy="33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/>
              <a:t>图的</a:t>
            </a:r>
            <a:r>
              <a:rPr lang="zh-CN" altLang="en-US" smtClean="0"/>
              <a:t>遍历算法。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88593"/>
            <a:ext cx="12192000" cy="51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 </a:t>
            </a:r>
            <a:r>
              <a:rPr lang="zh-CN" altLang="en-US" dirty="0"/>
              <a:t>图形结构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图形结构转换为树形结构。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541" y="1204284"/>
            <a:ext cx="9692083" cy="56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851" y="661711"/>
            <a:ext cx="4283149" cy="61962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Clr>
                <a:srgbClr val="003399"/>
              </a:buClr>
              <a:buSzPct val="101000"/>
              <a:buNone/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、文件</a:t>
            </a:r>
            <a:r>
              <a:rPr lang="zh-CN" altLang="en-US" sz="2800" b="1" dirty="0"/>
              <a:t>的基本概念</a:t>
            </a:r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文件</a:t>
            </a:r>
            <a:r>
              <a:rPr lang="zh-CN" altLang="en-US" dirty="0"/>
              <a:t>是按一定格式保存在外部存储介质上相关信息的集合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形式：磁盘文件</a:t>
            </a:r>
            <a:r>
              <a:rPr lang="zh-CN" altLang="en-US" dirty="0"/>
              <a:t>和设备文件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内容：文本文件</a:t>
            </a:r>
            <a:r>
              <a:rPr lang="zh-CN" altLang="en-US" dirty="0"/>
              <a:t>、数据文件、图片文件、视频文件等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文件由文件控制块和文件内容组成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文件控制块包含</a:t>
            </a:r>
            <a:r>
              <a:rPr lang="zh-CN" altLang="en-US" dirty="0"/>
              <a:t>文件名</a:t>
            </a:r>
            <a:r>
              <a:rPr lang="zh-CN" altLang="en-US" dirty="0" smtClean="0"/>
              <a:t>、文件</a:t>
            </a:r>
            <a:r>
              <a:rPr lang="zh-CN" altLang="en-US" dirty="0"/>
              <a:t>扩展名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文件</a:t>
            </a:r>
            <a:r>
              <a:rPr lang="zh-CN" altLang="en-US" dirty="0"/>
              <a:t>起始位置、文件长度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文件</a:t>
            </a:r>
            <a:r>
              <a:rPr lang="zh-CN" altLang="en-US" dirty="0"/>
              <a:t>建立或修改日期等属性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6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文件</a:t>
            </a:r>
            <a:r>
              <a:rPr lang="zh-CN" altLang="zh-CN" b="1" dirty="0"/>
              <a:t>的逻辑结构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r>
              <a:rPr lang="zh-CN" altLang="zh-CN" sz="2400" dirty="0" smtClean="0"/>
              <a:t>逻辑结构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从</a:t>
            </a:r>
            <a:r>
              <a:rPr lang="zh-CN" altLang="zh-CN" sz="2400" dirty="0"/>
              <a:t>用户观点看到的文件组织形式，它与存储介质特性无关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zh-CN" sz="2400" dirty="0" smtClean="0"/>
              <a:t>逻辑结构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流式文件和</a:t>
            </a:r>
            <a:r>
              <a:rPr lang="zh-CN" altLang="zh-CN" sz="2400" dirty="0"/>
              <a:t>记录式</a:t>
            </a:r>
            <a:r>
              <a:rPr lang="zh-CN" altLang="zh-CN" sz="2400" dirty="0" smtClean="0"/>
              <a:t>文件。</a:t>
            </a:r>
            <a:endParaRPr lang="en-US" altLang="zh-CN" sz="2400" dirty="0" smtClean="0"/>
          </a:p>
          <a:p>
            <a:endParaRPr lang="zh-CN" altLang="zh-CN" sz="2400" dirty="0"/>
          </a:p>
          <a:p>
            <a:r>
              <a:rPr lang="zh-CN" altLang="zh-CN" sz="2400" dirty="0"/>
              <a:t>流式</a:t>
            </a:r>
            <a:r>
              <a:rPr lang="zh-CN" altLang="zh-CN" sz="2400" dirty="0" smtClean="0"/>
              <a:t>文件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对</a:t>
            </a:r>
            <a:r>
              <a:rPr lang="zh-CN" altLang="zh-CN" sz="2400" dirty="0"/>
              <a:t>文件</a:t>
            </a:r>
            <a:r>
              <a:rPr lang="zh-CN" altLang="zh-CN" sz="2400" dirty="0" smtClean="0"/>
              <a:t>内信息</a:t>
            </a:r>
            <a:r>
              <a:rPr lang="zh-CN" altLang="zh-CN" sz="2400" dirty="0"/>
              <a:t>不划分单位</a:t>
            </a:r>
            <a:r>
              <a:rPr lang="zh-CN" altLang="zh-CN" sz="2400" dirty="0" smtClean="0"/>
              <a:t>，由</a:t>
            </a:r>
            <a:r>
              <a:rPr lang="zh-CN" altLang="zh-CN" sz="2400" dirty="0"/>
              <a:t>一串字符流构成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  <a:r>
              <a:rPr lang="zh-CN" altLang="zh-CN" sz="2400" dirty="0" smtClean="0"/>
              <a:t>如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源程序</a:t>
            </a:r>
            <a:r>
              <a:rPr lang="zh-CN" altLang="zh-CN" sz="2400" dirty="0"/>
              <a:t>文件、音频文件、图像文件等都是流式文件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zh-CN" sz="2400" dirty="0"/>
          </a:p>
          <a:p>
            <a:r>
              <a:rPr lang="zh-CN" altLang="zh-CN" sz="2400" dirty="0"/>
              <a:t>记录式</a:t>
            </a:r>
            <a:r>
              <a:rPr lang="zh-CN" altLang="zh-CN" sz="2400" dirty="0" smtClean="0"/>
              <a:t>文件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将</a:t>
            </a:r>
            <a:r>
              <a:rPr lang="zh-CN" altLang="zh-CN" sz="2400" dirty="0"/>
              <a:t>文件信息划分为记录，一个文件由</a:t>
            </a:r>
            <a:r>
              <a:rPr lang="en-US" altLang="zh-CN" sz="2400" dirty="0"/>
              <a:t>0</a:t>
            </a:r>
            <a:r>
              <a:rPr lang="zh-CN" altLang="zh-CN" sz="2400" dirty="0"/>
              <a:t>到多条记录组成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r>
              <a:rPr lang="zh-CN" altLang="en-US" sz="2400" dirty="0" smtClean="0"/>
              <a:t>如，</a:t>
            </a:r>
            <a:r>
              <a:rPr lang="zh-CN" altLang="zh-CN" sz="2400" dirty="0" smtClean="0"/>
              <a:t>数据库</a:t>
            </a:r>
            <a:r>
              <a:rPr lang="zh-CN" altLang="zh-CN" sz="2400" dirty="0"/>
              <a:t>文件、索引文件等。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9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、文件</a:t>
            </a:r>
            <a:r>
              <a:rPr lang="zh-CN" altLang="en-US" b="1" dirty="0"/>
              <a:t>的物理结构</a:t>
            </a:r>
            <a:endParaRPr lang="zh-CN" altLang="zh-CN" b="1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物理结构：文件</a:t>
            </a:r>
            <a:r>
              <a:rPr lang="zh-CN" altLang="en-US" dirty="0"/>
              <a:t>在外存中的存储组织形式，它与存储</a:t>
            </a:r>
            <a:r>
              <a:rPr lang="zh-CN" altLang="en-US" dirty="0" smtClean="0"/>
              <a:t>介质有</a:t>
            </a:r>
            <a:r>
              <a:rPr lang="zh-CN" altLang="en-US" dirty="0"/>
              <a:t>很大关系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文件物理</a:t>
            </a:r>
            <a:r>
              <a:rPr lang="zh-CN" altLang="en-US" dirty="0"/>
              <a:t>结构有</a:t>
            </a:r>
            <a:r>
              <a:rPr lang="en-US" altLang="zh-CN" dirty="0"/>
              <a:t>3</a:t>
            </a:r>
            <a:r>
              <a:rPr lang="zh-CN" altLang="en-US" dirty="0"/>
              <a:t>种形式：顺序文件、链接文件和索引文件。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）顺序文件</a:t>
            </a:r>
          </a:p>
          <a:p>
            <a:pPr lvl="1"/>
            <a:r>
              <a:rPr lang="zh-CN" altLang="en-US" dirty="0" smtClean="0"/>
              <a:t>将文件</a:t>
            </a:r>
            <a:r>
              <a:rPr lang="zh-CN" altLang="en-US" dirty="0"/>
              <a:t>中逻辑上连续的信息，存放到存储介质上依次相邻的存储块中所形成的</a:t>
            </a:r>
            <a:r>
              <a:rPr lang="zh-CN" altLang="en-US" dirty="0" smtClean="0"/>
              <a:t>文件（</a:t>
            </a:r>
            <a:r>
              <a:rPr lang="zh-CN" altLang="en-US" dirty="0"/>
              <a:t>也称为连续文件）。顺序文件的结构如图</a:t>
            </a:r>
            <a:r>
              <a:rPr lang="en-US" altLang="zh-CN" dirty="0"/>
              <a:t>4-43</a:t>
            </a:r>
            <a:r>
              <a:rPr lang="zh-CN" altLang="en-US" dirty="0"/>
              <a:t>所示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16" y="3476847"/>
            <a:ext cx="10331451" cy="24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 smtClean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）链接文件</a:t>
            </a:r>
          </a:p>
          <a:p>
            <a:r>
              <a:rPr lang="zh-CN" altLang="zh-CN" sz="2400" dirty="0" smtClean="0"/>
              <a:t>文件存储在多</a:t>
            </a:r>
            <a:r>
              <a:rPr lang="zh-CN" altLang="zh-CN" sz="2400" dirty="0"/>
              <a:t>个磁盘块中</a:t>
            </a:r>
            <a:r>
              <a:rPr lang="zh-CN" altLang="zh-CN" sz="2400" dirty="0" smtClean="0"/>
              <a:t>，利用</a:t>
            </a:r>
            <a:r>
              <a:rPr lang="zh-CN" altLang="zh-CN" sz="2400" dirty="0"/>
              <a:t>链接指针</a:t>
            </a:r>
            <a:r>
              <a:rPr lang="zh-CN" altLang="zh-CN" sz="2400" dirty="0" smtClean="0"/>
              <a:t>将离散的</a:t>
            </a:r>
            <a:r>
              <a:rPr lang="zh-CN" altLang="zh-CN" sz="2400" dirty="0"/>
              <a:t>磁盘块链接成一个</a:t>
            </a:r>
            <a:r>
              <a:rPr lang="zh-CN" altLang="zh-CN" sz="2400" dirty="0" smtClean="0"/>
              <a:t>队列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优点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zh-CN" altLang="zh-CN" sz="2400" dirty="0" smtClean="0"/>
              <a:t>克服</a:t>
            </a:r>
            <a:r>
              <a:rPr lang="zh-CN" altLang="zh-CN" sz="2400" dirty="0"/>
              <a:t>了顺序文件不适宜于增、删、改记录的缺点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r>
              <a:rPr lang="zh-CN" altLang="zh-CN" sz="2400" dirty="0" smtClean="0"/>
              <a:t>解决</a:t>
            </a:r>
            <a:r>
              <a:rPr lang="zh-CN" altLang="zh-CN" sz="2400" dirty="0"/>
              <a:t>了存储空间的</a:t>
            </a:r>
            <a:r>
              <a:rPr lang="en-US" altLang="zh-CN" sz="2400" dirty="0"/>
              <a:t>“</a:t>
            </a:r>
            <a:r>
              <a:rPr lang="zh-CN" altLang="zh-CN" sz="2400" dirty="0"/>
              <a:t>碎片</a:t>
            </a:r>
            <a:r>
              <a:rPr lang="en-US" altLang="zh-CN" sz="2400" dirty="0"/>
              <a:t>”</a:t>
            </a:r>
            <a:r>
              <a:rPr lang="zh-CN" altLang="zh-CN" sz="2400" dirty="0"/>
              <a:t>问题，提高了存储空间利用率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缺点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文件</a:t>
            </a:r>
            <a:r>
              <a:rPr lang="zh-CN" altLang="zh-CN" sz="2400" dirty="0"/>
              <a:t>进行随机存取时，必须按链接指针进行，访问速度较慢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34" y="3119556"/>
            <a:ext cx="10957789" cy="23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）索引文件</a:t>
            </a:r>
          </a:p>
          <a:p>
            <a:pPr lvl="1"/>
            <a:r>
              <a:rPr lang="zh-CN" altLang="en-US" dirty="0" smtClean="0"/>
              <a:t>每个</a:t>
            </a:r>
            <a:r>
              <a:rPr lang="zh-CN" altLang="en-US" dirty="0"/>
              <a:t>文件建立一张索引表，索引表是文件逻辑块号和磁盘物理块号的对照表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文件控制</a:t>
            </a:r>
            <a:r>
              <a:rPr lang="zh-CN" altLang="en-US" dirty="0"/>
              <a:t>块中</a:t>
            </a:r>
            <a:r>
              <a:rPr lang="zh-CN" altLang="en-US" dirty="0" smtClean="0"/>
              <a:t>设置索引</a:t>
            </a:r>
            <a:r>
              <a:rPr lang="zh-CN" altLang="en-US" dirty="0"/>
              <a:t>表指针</a:t>
            </a:r>
            <a:r>
              <a:rPr lang="zh-CN" altLang="en-US" dirty="0" smtClean="0"/>
              <a:t>，指向</a:t>
            </a:r>
            <a:r>
              <a:rPr lang="zh-CN" altLang="en-US" dirty="0"/>
              <a:t>索引表的起始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索引</a:t>
            </a:r>
            <a:r>
              <a:rPr lang="zh-CN" altLang="en-US" dirty="0"/>
              <a:t>表较大时</a:t>
            </a:r>
            <a:r>
              <a:rPr lang="zh-CN" altLang="en-US" dirty="0" smtClean="0"/>
              <a:t>，可</a:t>
            </a:r>
            <a:r>
              <a:rPr lang="zh-CN" altLang="en-US" dirty="0"/>
              <a:t>通过链接指针将这些磁盘块链接</a:t>
            </a:r>
            <a:r>
              <a:rPr lang="zh-CN" altLang="en-US" dirty="0" smtClean="0"/>
              <a:t>起来。</a:t>
            </a:r>
            <a:endParaRPr lang="zh-CN" altLang="en-US" dirty="0"/>
          </a:p>
          <a:p>
            <a:pPr lvl="1"/>
            <a:r>
              <a:rPr lang="zh-CN" altLang="en-US" dirty="0" smtClean="0"/>
              <a:t>图</a:t>
            </a:r>
            <a:r>
              <a:rPr lang="en-US" altLang="zh-CN" dirty="0"/>
              <a:t>4-45  </a:t>
            </a:r>
            <a:r>
              <a:rPr lang="zh-CN" altLang="en-US" dirty="0"/>
              <a:t>索引文件物理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2619036"/>
            <a:ext cx="11705788" cy="26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1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Clr>
                <a:srgbClr val="003399"/>
              </a:buClr>
              <a:buSzPct val="101000"/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en-US" sz="2800" b="1" dirty="0" smtClean="0"/>
              <a:t>文件</a:t>
            </a:r>
            <a:r>
              <a:rPr lang="zh-CN" altLang="en-US" sz="2800" b="1" dirty="0"/>
              <a:t>的数据结构</a:t>
            </a:r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B</a:t>
            </a:r>
            <a:r>
              <a:rPr lang="zh-CN" altLang="en-US" dirty="0"/>
              <a:t>树（</a:t>
            </a:r>
            <a:r>
              <a:rPr lang="en-US" altLang="zh-CN" dirty="0"/>
              <a:t>B-Tree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 smtClean="0"/>
              <a:t>树的深度降低</a:t>
            </a:r>
            <a:r>
              <a:rPr lang="zh-CN" altLang="en-US" dirty="0"/>
              <a:t>了</a:t>
            </a:r>
            <a:r>
              <a:rPr lang="zh-CN" altLang="en-US" dirty="0" smtClean="0"/>
              <a:t>，查找</a:t>
            </a:r>
            <a:r>
              <a:rPr lang="zh-CN" altLang="en-US" dirty="0"/>
              <a:t>一个元素只要很少节点从可以磁盘中读入</a:t>
            </a:r>
            <a:r>
              <a:rPr lang="zh-CN" altLang="en-US" dirty="0" smtClean="0"/>
              <a:t>内存。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二叉树</a:t>
            </a:r>
            <a:r>
              <a:rPr lang="zh-CN" altLang="en-US" dirty="0"/>
              <a:t>深度太大，需要多次</a:t>
            </a:r>
            <a:r>
              <a:rPr lang="zh-CN" altLang="en-US" dirty="0" smtClean="0"/>
              <a:t>读写。</a:t>
            </a:r>
            <a:endParaRPr lang="zh-CN" altLang="en-US" dirty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/>
              <a:t>B</a:t>
            </a:r>
            <a:r>
              <a:rPr lang="zh-CN" altLang="en-US" dirty="0"/>
              <a:t>树中按</a:t>
            </a:r>
            <a:r>
              <a:rPr lang="en-US" altLang="zh-CN" dirty="0"/>
              <a:t>key</a:t>
            </a:r>
            <a:r>
              <a:rPr lang="zh-CN" altLang="en-US" dirty="0"/>
              <a:t>检索数据的算法非常</a:t>
            </a:r>
            <a:r>
              <a:rPr lang="zh-CN" altLang="en-US" dirty="0" smtClean="0"/>
              <a:t>直观。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99" y="2759444"/>
            <a:ext cx="11654326" cy="29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840" y="2344994"/>
            <a:ext cx="7376160" cy="45130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en-US" altLang="zh-CN" b="1" dirty="0"/>
              <a:t>PAD</a:t>
            </a:r>
            <a:r>
              <a:rPr lang="zh-CN" altLang="zh-CN" b="1" dirty="0"/>
              <a:t>图表示算法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en-US" altLang="zh-CN" dirty="0" smtClean="0"/>
              <a:t>PAD</a:t>
            </a:r>
            <a:r>
              <a:rPr lang="zh-CN" altLang="zh-CN" sz="1800" dirty="0" smtClean="0"/>
              <a:t>（问题</a:t>
            </a:r>
            <a:r>
              <a:rPr lang="zh-CN" altLang="zh-CN" sz="1800" dirty="0"/>
              <a:t>分析图</a:t>
            </a:r>
            <a:r>
              <a:rPr lang="zh-CN" altLang="zh-CN" sz="1800" dirty="0" smtClean="0"/>
              <a:t>）</a:t>
            </a:r>
            <a:r>
              <a:rPr lang="zh-CN" altLang="zh-CN" dirty="0" smtClean="0"/>
              <a:t>用树形</a:t>
            </a:r>
            <a:r>
              <a:rPr lang="zh-CN" altLang="zh-CN" dirty="0"/>
              <a:t>结构图表示程序的控制</a:t>
            </a:r>
            <a:r>
              <a:rPr lang="zh-CN" altLang="zh-CN" dirty="0" smtClean="0"/>
              <a:t>流程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PAD</a:t>
            </a:r>
            <a:r>
              <a:rPr lang="zh-CN" altLang="zh-CN" dirty="0" smtClean="0"/>
              <a:t>图</a:t>
            </a:r>
            <a:r>
              <a:rPr lang="zh-CN" altLang="en-US" dirty="0" smtClean="0"/>
              <a:t>规定：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最</a:t>
            </a:r>
            <a:r>
              <a:rPr lang="zh-CN" altLang="zh-CN" dirty="0"/>
              <a:t>左端的纵线是</a:t>
            </a:r>
            <a:r>
              <a:rPr lang="zh-CN" altLang="zh-CN" dirty="0" smtClean="0"/>
              <a:t>程序主干线</a:t>
            </a:r>
            <a:r>
              <a:rPr lang="zh-CN" altLang="zh-CN" dirty="0"/>
              <a:t>，对应程序的第一层结构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</a:t>
            </a:r>
            <a:r>
              <a:rPr lang="zh-CN" altLang="zh-CN" dirty="0"/>
              <a:t>增加一</a:t>
            </a:r>
            <a:r>
              <a:rPr lang="zh-CN" altLang="zh-CN" dirty="0" smtClean="0"/>
              <a:t>层，</a:t>
            </a:r>
            <a:r>
              <a:rPr lang="zh-CN" altLang="zh-CN" dirty="0"/>
              <a:t>则向左扩展一条纵</a:t>
            </a:r>
            <a:r>
              <a:rPr lang="zh-CN" altLang="zh-CN" dirty="0" smtClean="0"/>
              <a:t>线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程序自上而下，自</a:t>
            </a:r>
            <a:r>
              <a:rPr lang="zh-CN" altLang="zh-CN" dirty="0"/>
              <a:t>左向右依次</a:t>
            </a:r>
            <a:r>
              <a:rPr lang="zh-CN" altLang="zh-CN" dirty="0" smtClean="0"/>
              <a:t>执行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终止于最左边的主干线。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B+</a:t>
            </a:r>
            <a:r>
              <a:rPr lang="zh-CN" altLang="en-US" dirty="0"/>
              <a:t>树（</a:t>
            </a:r>
            <a:r>
              <a:rPr lang="en-US" altLang="zh-CN" dirty="0" err="1"/>
              <a:t>B+Tree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B+</a:t>
            </a:r>
            <a:r>
              <a:rPr lang="zh-CN" altLang="en-US" dirty="0"/>
              <a:t>树是</a:t>
            </a:r>
            <a:r>
              <a:rPr lang="en-US" altLang="zh-CN" dirty="0"/>
              <a:t>B</a:t>
            </a:r>
            <a:r>
              <a:rPr lang="zh-CN" altLang="en-US" dirty="0"/>
              <a:t>树的</a:t>
            </a:r>
            <a:r>
              <a:rPr lang="zh-CN" altLang="en-US" dirty="0" smtClean="0"/>
              <a:t>变种。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/>
              <a:t>树和</a:t>
            </a:r>
            <a:r>
              <a:rPr lang="en-US" altLang="zh-CN" dirty="0"/>
              <a:t>B+</a:t>
            </a:r>
            <a:r>
              <a:rPr lang="zh-CN" altLang="en-US" dirty="0"/>
              <a:t>树的</a:t>
            </a:r>
            <a:r>
              <a:rPr lang="zh-CN" altLang="en-US" dirty="0" smtClean="0"/>
              <a:t>区别：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</a:t>
            </a:r>
            <a:r>
              <a:rPr lang="zh-CN" altLang="en-US" dirty="0"/>
              <a:t>树是有序数组</a:t>
            </a:r>
            <a:r>
              <a:rPr lang="en-US" altLang="zh-CN" dirty="0"/>
              <a:t>+</a:t>
            </a:r>
            <a:r>
              <a:rPr lang="zh-CN" altLang="en-US" dirty="0"/>
              <a:t>平衡多叉树，数据存储在非叶子的节点上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</a:t>
            </a:r>
            <a:r>
              <a:rPr lang="en-US" altLang="zh-CN" dirty="0"/>
              <a:t>+</a:t>
            </a:r>
            <a:r>
              <a:rPr lang="zh-CN" altLang="en-US" dirty="0"/>
              <a:t>树是有序数组链表</a:t>
            </a:r>
            <a:r>
              <a:rPr lang="en-US" altLang="zh-CN" dirty="0"/>
              <a:t>+</a:t>
            </a:r>
            <a:r>
              <a:rPr lang="zh-CN" altLang="en-US" dirty="0"/>
              <a:t>平衡多叉树，数据只存储在叶子上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" y="2592218"/>
            <a:ext cx="11565048" cy="27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/>
              <a:t>例</a:t>
            </a:r>
            <a:r>
              <a:rPr lang="en-US" altLang="zh-CN" dirty="0" smtClean="0"/>
              <a:t>】B+</a:t>
            </a:r>
            <a:r>
              <a:rPr lang="zh-CN" altLang="en-US" dirty="0" smtClean="0"/>
              <a:t>树索引文件。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33" y="707427"/>
            <a:ext cx="8066567" cy="61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B</a:t>
            </a:r>
            <a:r>
              <a:rPr lang="zh-CN" altLang="en-US" dirty="0"/>
              <a:t>树和</a:t>
            </a:r>
            <a:r>
              <a:rPr lang="en-US" altLang="zh-CN" dirty="0"/>
              <a:t>B+</a:t>
            </a:r>
            <a:r>
              <a:rPr lang="zh-CN" altLang="en-US" dirty="0"/>
              <a:t>树的优点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MySQL</a:t>
            </a:r>
            <a:r>
              <a:rPr lang="zh-CN" altLang="en-US" dirty="0" smtClean="0"/>
              <a:t>数据库采用</a:t>
            </a:r>
            <a:r>
              <a:rPr lang="en-US" altLang="zh-CN" dirty="0"/>
              <a:t>B+</a:t>
            </a:r>
            <a:r>
              <a:rPr lang="zh-CN" altLang="en-US" dirty="0"/>
              <a:t>树来实现索引结构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目前大部分文件系统和数据库系统普遍采用</a:t>
            </a:r>
            <a:r>
              <a:rPr lang="en-US" altLang="zh-CN" dirty="0"/>
              <a:t>B+</a:t>
            </a:r>
            <a:r>
              <a:rPr lang="zh-CN" altLang="en-US" dirty="0"/>
              <a:t>树作为索引结构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4.4.5  </a:t>
            </a:r>
            <a:r>
              <a:rPr lang="zh-CN" altLang="en-US" dirty="0" smtClean="0"/>
              <a:t>文件结构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磁盘索引文件。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05" y="622612"/>
            <a:ext cx="8089495" cy="6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4495800"/>
            <a:ext cx="12192000" cy="2362200"/>
          </a:xfrm>
          <a:prstGeom prst="rect">
            <a:avLst/>
          </a:pr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0227" name="WordArt 15"/>
          <p:cNvSpPr>
            <a:spLocks noChangeArrowheads="1" noChangeShapeType="1" noTextEdit="1"/>
          </p:cNvSpPr>
          <p:nvPr/>
        </p:nvSpPr>
        <p:spPr bwMode="auto">
          <a:xfrm flipV="1">
            <a:off x="4213225" y="4479925"/>
            <a:ext cx="3968750" cy="14398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180228" name="AutoShape 8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29" name="AutoShape 9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0" name="AutoShape 10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1" name="Freeform 12"/>
          <p:cNvSpPr>
            <a:spLocks/>
          </p:cNvSpPr>
          <p:nvPr/>
        </p:nvSpPr>
        <p:spPr bwMode="auto">
          <a:xfrm>
            <a:off x="5981700" y="1539875"/>
            <a:ext cx="203200" cy="412750"/>
          </a:xfrm>
          <a:custGeom>
            <a:avLst/>
            <a:gdLst>
              <a:gd name="T0" fmla="*/ 2147483647 w 192"/>
              <a:gd name="T1" fmla="*/ 0 h 260"/>
              <a:gd name="T2" fmla="*/ 0 w 192"/>
              <a:gd name="T3" fmla="*/ 2147483647 h 260"/>
              <a:gd name="T4" fmla="*/ 2147483647 w 192"/>
              <a:gd name="T5" fmla="*/ 2147483647 h 260"/>
              <a:gd name="T6" fmla="*/ 2147483647 w 192"/>
              <a:gd name="T7" fmla="*/ 2147483647 h 260"/>
              <a:gd name="T8" fmla="*/ 2147483647 w 192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60"/>
              <a:gd name="T17" fmla="*/ 192 w 192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60">
                <a:moveTo>
                  <a:pt x="96" y="0"/>
                </a:moveTo>
                <a:lnTo>
                  <a:pt x="0" y="192"/>
                </a:lnTo>
                <a:cubicBezTo>
                  <a:pt x="0" y="235"/>
                  <a:pt x="67" y="260"/>
                  <a:pt x="99" y="260"/>
                </a:cubicBezTo>
                <a:cubicBezTo>
                  <a:pt x="131" y="260"/>
                  <a:pt x="192" y="235"/>
                  <a:pt x="192" y="192"/>
                </a:cubicBezTo>
                <a:lnTo>
                  <a:pt x="96" y="0"/>
                </a:lnTo>
                <a:close/>
              </a:path>
            </a:pathLst>
          </a:cu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2" name="WordArt 14"/>
          <p:cNvSpPr>
            <a:spLocks noChangeArrowheads="1" noChangeShapeType="1" noTextEdit="1"/>
          </p:cNvSpPr>
          <p:nvPr/>
        </p:nvSpPr>
        <p:spPr bwMode="auto">
          <a:xfrm>
            <a:off x="4210050" y="3055938"/>
            <a:ext cx="3968750" cy="14398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24585" name="Rectangle 4" descr="Blue tissue paper"/>
          <p:cNvSpPr>
            <a:spLocks noChangeArrowheads="1"/>
          </p:cNvSpPr>
          <p:nvPr/>
        </p:nvSpPr>
        <p:spPr bwMode="auto">
          <a:xfrm>
            <a:off x="0" y="4495800"/>
            <a:ext cx="12301538" cy="23622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4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802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1802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802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8023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 animBg="1"/>
      <p:bldP spid="180228" grpId="1" animBg="1"/>
      <p:bldP spid="180228" grpId="2" animBg="1"/>
      <p:bldP spid="180229" grpId="0" animBg="1"/>
      <p:bldP spid="180229" grpId="1" animBg="1"/>
      <p:bldP spid="180229" grpId="2" animBg="1"/>
      <p:bldP spid="180230" grpId="0" animBg="1"/>
      <p:bldP spid="180230" grpId="1" animBg="1"/>
      <p:bldP spid="180230" grpId="2" animBg="1"/>
      <p:bldP spid="180231" grpId="0" animBg="1"/>
      <p:bldP spid="180231" grpId="1" animBg="1"/>
      <p:bldP spid="180231" grpId="2" animBg="1"/>
      <p:bldP spid="1802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4.1.2  </a:t>
            </a:r>
            <a:r>
              <a:rPr lang="zh-CN" altLang="en-US" dirty="0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zh-CN" dirty="0"/>
              <a:t>判断三角形性质的</a:t>
            </a:r>
            <a:r>
              <a:rPr lang="en-US" altLang="zh-CN" dirty="0"/>
              <a:t>PAD</a:t>
            </a:r>
            <a:r>
              <a:rPr lang="zh-CN" altLang="zh-CN" dirty="0" smtClean="0"/>
              <a:t>图。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84" y="1281046"/>
            <a:ext cx="6641432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的评价标准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zh-CN" altLang="zh-CN" dirty="0" smtClean="0"/>
              <a:t>正确性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</a:t>
            </a:r>
            <a:r>
              <a:rPr lang="zh-CN" altLang="zh-CN" dirty="0"/>
              <a:t>含语法错误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对输入数据</a:t>
            </a:r>
            <a:r>
              <a:rPr lang="zh-CN" altLang="zh-CN" dirty="0"/>
              <a:t>能够得出满足要求的结果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</a:t>
            </a:r>
            <a:r>
              <a:rPr lang="zh-CN" altLang="zh-CN" dirty="0"/>
              <a:t>一切</a:t>
            </a:r>
            <a:r>
              <a:rPr lang="zh-CN" altLang="zh-CN" dirty="0" smtClean="0"/>
              <a:t>合法输入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都</a:t>
            </a:r>
            <a:r>
              <a:rPr lang="zh-CN" altLang="zh-CN" dirty="0"/>
              <a:t>可以得到符合要求的解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可读性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主要用于人们的阅读与交流，其次才是为计算机执行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算法</a:t>
            </a:r>
            <a:r>
              <a:rPr lang="zh-CN" altLang="zh-CN" b="1" dirty="0">
                <a:solidFill>
                  <a:srgbClr val="C00000"/>
                </a:solidFill>
              </a:rPr>
              <a:t>简单则程序结构也会简单</a:t>
            </a:r>
            <a:r>
              <a:rPr lang="zh-CN" altLang="zh-CN" dirty="0"/>
              <a:t>，</a:t>
            </a:r>
            <a:r>
              <a:rPr lang="zh-CN" altLang="zh-CN" dirty="0" smtClean="0"/>
              <a:t>这便于</a:t>
            </a:r>
            <a:r>
              <a:rPr lang="zh-CN" altLang="zh-CN" dirty="0"/>
              <a:t>程序调试。</a:t>
            </a:r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）健壮性</a:t>
            </a:r>
            <a:endParaRPr lang="en-US" altLang="zh-CN" dirty="0"/>
          </a:p>
          <a:p>
            <a:pPr lvl="2"/>
            <a:r>
              <a:rPr lang="zh-CN" altLang="zh-CN" dirty="0"/>
              <a:t>算法应具有容错处理。</a:t>
            </a:r>
            <a:endParaRPr lang="en-US" altLang="zh-CN" dirty="0"/>
          </a:p>
          <a:p>
            <a:pPr lvl="2"/>
            <a:r>
              <a:rPr lang="zh-CN" altLang="zh-CN" dirty="0"/>
              <a:t>算法</a:t>
            </a:r>
            <a:r>
              <a:rPr lang="zh-CN" altLang="en-US" dirty="0"/>
              <a:t>健壮性要求</a:t>
            </a:r>
            <a:r>
              <a:rPr lang="zh-CN" altLang="zh-CN" dirty="0"/>
              <a:t>：</a:t>
            </a:r>
            <a:endParaRPr lang="en-US" altLang="zh-CN" dirty="0"/>
          </a:p>
          <a:p>
            <a:pPr lvl="3"/>
            <a:r>
              <a:rPr lang="zh-CN" altLang="zh-CN" dirty="0" smtClean="0"/>
              <a:t>输入非法</a:t>
            </a:r>
            <a:r>
              <a:rPr lang="zh-CN" altLang="zh-CN" dirty="0"/>
              <a:t>数据或错误操作给出提示，而不是中断</a:t>
            </a:r>
            <a:r>
              <a:rPr lang="zh-CN" altLang="zh-CN" dirty="0" smtClean="0"/>
              <a:t>程序执行</a:t>
            </a:r>
            <a:r>
              <a:rPr lang="zh-CN" altLang="zh-CN" dirty="0"/>
              <a:t>；</a:t>
            </a:r>
            <a:endParaRPr lang="en-US" altLang="zh-CN" dirty="0"/>
          </a:p>
          <a:p>
            <a:pPr lvl="3"/>
            <a:r>
              <a:rPr lang="zh-CN" altLang="zh-CN" dirty="0"/>
              <a:t>返回表示错误性质的值，以便</a:t>
            </a:r>
            <a:r>
              <a:rPr lang="zh-CN" altLang="zh-CN" dirty="0" smtClean="0"/>
              <a:t>程序进行</a:t>
            </a:r>
            <a:r>
              <a:rPr lang="zh-CN" altLang="zh-CN" dirty="0"/>
              <a:t>处理。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 smtClean="0"/>
              <a:t>效率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問</a:t>
            </a:r>
            <a:r>
              <a:rPr lang="zh-CN" altLang="zh-CN" dirty="0" smtClean="0"/>
              <a:t>題有</a:t>
            </a:r>
            <a:r>
              <a:rPr lang="zh-CN" altLang="zh-CN" dirty="0"/>
              <a:t>多个算法存在，每个算法的计算量都会</a:t>
            </a:r>
            <a:r>
              <a:rPr lang="zh-CN" altLang="zh-CN" dirty="0" smtClean="0"/>
              <a:t>不同。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在保证运算</a:t>
            </a:r>
            <a:r>
              <a:rPr lang="zh-CN" altLang="zh-CN" dirty="0"/>
              <a:t>效率的前提下，力求</a:t>
            </a:r>
            <a:r>
              <a:rPr lang="zh-CN" altLang="zh-CN" dirty="0" smtClean="0"/>
              <a:t>算法简单。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360000" lvl="2" indent="0">
              <a:buNone/>
            </a:pPr>
            <a:r>
              <a:rPr lang="zh-CN" altLang="zh-CN" dirty="0" smtClean="0"/>
              <a:t>【例】</a:t>
            </a:r>
            <a:r>
              <a:rPr lang="en-US" altLang="zh-CN" dirty="0" smtClean="0"/>
              <a:t>9</a:t>
            </a:r>
            <a:r>
              <a:rPr lang="zh-CN" altLang="zh-CN" dirty="0"/>
              <a:t>个</a:t>
            </a:r>
            <a:r>
              <a:rPr lang="zh-CN" altLang="zh-CN" dirty="0" smtClean="0"/>
              <a:t>外观</a:t>
            </a:r>
            <a:r>
              <a:rPr lang="zh-CN" altLang="en-US" dirty="0" smtClean="0"/>
              <a:t>相同</a:t>
            </a:r>
            <a:r>
              <a:rPr lang="zh-CN" altLang="zh-CN" dirty="0" smtClean="0"/>
              <a:t>的金币，其中一个赝品重量</a:t>
            </a:r>
            <a:r>
              <a:rPr lang="zh-CN" altLang="zh-CN" dirty="0"/>
              <a:t>较</a:t>
            </a:r>
            <a:r>
              <a:rPr lang="zh-CN" altLang="zh-CN" dirty="0" smtClean="0"/>
              <a:t>轻。用天平鉴别</a:t>
            </a:r>
            <a:r>
              <a:rPr lang="zh-CN" altLang="zh-CN" dirty="0"/>
              <a:t>真伪，一共需要称几次？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1</a:t>
            </a:r>
            <a:r>
              <a:rPr lang="zh-CN" altLang="zh-CN" dirty="0"/>
              <a:t>：天平左边金币</a:t>
            </a:r>
            <a:r>
              <a:rPr lang="zh-CN" altLang="zh-CN" dirty="0" smtClean="0"/>
              <a:t>固定，</a:t>
            </a:r>
            <a:r>
              <a:rPr lang="zh-CN" altLang="zh-CN" dirty="0"/>
              <a:t>不断变换</a:t>
            </a:r>
            <a:r>
              <a:rPr lang="zh-CN" altLang="zh-CN" dirty="0" smtClean="0"/>
              <a:t>右边金币</a:t>
            </a:r>
            <a:r>
              <a:rPr lang="zh-CN" altLang="zh-CN" dirty="0"/>
              <a:t>，最多称</a:t>
            </a:r>
            <a:r>
              <a:rPr lang="en-US" altLang="zh-CN" dirty="0"/>
              <a:t>7</a:t>
            </a:r>
            <a:r>
              <a:rPr lang="zh-CN" altLang="zh-CN" dirty="0"/>
              <a:t>次可鉴别出假币。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2</a:t>
            </a:r>
            <a:r>
              <a:rPr lang="zh-CN" altLang="zh-CN" dirty="0"/>
              <a:t>：天平两边各一个金币，每次变换</a:t>
            </a:r>
            <a:r>
              <a:rPr lang="zh-CN" altLang="zh-CN" dirty="0" smtClean="0"/>
              <a:t>两边金币</a:t>
            </a:r>
            <a:r>
              <a:rPr lang="zh-CN" altLang="zh-CN" dirty="0"/>
              <a:t>，最多称</a:t>
            </a:r>
            <a:r>
              <a:rPr lang="en-US" altLang="zh-CN" dirty="0"/>
              <a:t>4</a:t>
            </a:r>
            <a:r>
              <a:rPr lang="zh-CN" altLang="zh-CN" dirty="0"/>
              <a:t>次可鉴别出假币。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3:</a:t>
            </a:r>
            <a:r>
              <a:rPr lang="zh-CN" altLang="zh-CN" dirty="0"/>
              <a:t>：天平左边</a:t>
            </a:r>
            <a:r>
              <a:rPr lang="en-US" altLang="zh-CN" dirty="0"/>
              <a:t>3</a:t>
            </a:r>
            <a:r>
              <a:rPr lang="zh-CN" altLang="zh-CN" dirty="0"/>
              <a:t>个，右边</a:t>
            </a:r>
            <a:r>
              <a:rPr lang="en-US" altLang="zh-CN" dirty="0"/>
              <a:t>3</a:t>
            </a:r>
            <a:r>
              <a:rPr lang="zh-CN" altLang="zh-CN" dirty="0"/>
              <a:t>个，留下</a:t>
            </a:r>
            <a:r>
              <a:rPr lang="en-US" altLang="zh-CN" dirty="0"/>
              <a:t>3</a:t>
            </a:r>
            <a:r>
              <a:rPr lang="zh-CN" altLang="zh-CN" dirty="0"/>
              <a:t>个，最多称</a:t>
            </a:r>
            <a:r>
              <a:rPr lang="en-US" altLang="zh-CN" dirty="0"/>
              <a:t>2</a:t>
            </a:r>
            <a:r>
              <a:rPr lang="zh-CN" altLang="zh-CN" dirty="0"/>
              <a:t>次可以鉴别出假币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file11.zk71.com/File/CorpProductImages/2015/09/06/0_shanghaijiaoyi_0266_0_2015090617113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890215"/>
            <a:ext cx="4378960" cy="211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10.baidu.com/it/u=1169936397,961056250&amp;fm=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6230" y="3443265"/>
            <a:ext cx="4933315" cy="277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性能的度量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从算法时间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</a:t>
            </a:r>
            <a:r>
              <a:rPr lang="zh-CN" altLang="en-US" dirty="0" smtClean="0"/>
              <a:t>和</a:t>
            </a:r>
            <a:r>
              <a:rPr lang="zh-CN" altLang="zh-CN" dirty="0" smtClean="0"/>
              <a:t>空间</a:t>
            </a:r>
            <a:r>
              <a:rPr lang="zh-CN" altLang="zh-CN" dirty="0"/>
              <a:t>复杂</a:t>
            </a:r>
            <a:r>
              <a:rPr lang="zh-CN" altLang="zh-CN" dirty="0" smtClean="0"/>
              <a:t>度评价算法优劣。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算法运行时间</a:t>
            </a:r>
            <a:r>
              <a:rPr lang="zh-CN" altLang="zh-CN" dirty="0"/>
              <a:t>取决于以下</a:t>
            </a:r>
            <a:r>
              <a:rPr lang="zh-CN" altLang="zh-CN" dirty="0" smtClean="0"/>
              <a:t>因素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）硬件</a:t>
            </a:r>
            <a:r>
              <a:rPr lang="zh-CN" altLang="zh-CN" dirty="0" smtClean="0"/>
              <a:t>速度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en-US" altLang="zh-CN" dirty="0" smtClean="0"/>
              <a:t>CPU</a:t>
            </a:r>
            <a:r>
              <a:rPr lang="zh-CN" altLang="zh-CN" dirty="0" smtClean="0"/>
              <a:t>工作</a:t>
            </a:r>
            <a:r>
              <a:rPr lang="zh-CN" altLang="zh-CN" dirty="0"/>
              <a:t>频率，</a:t>
            </a:r>
            <a:r>
              <a:rPr lang="en-US" altLang="zh-CN" dirty="0" smtClean="0"/>
              <a:t>CPU</a:t>
            </a:r>
            <a:r>
              <a:rPr lang="zh-CN" altLang="zh-CN" dirty="0" smtClean="0"/>
              <a:t>内核</a:t>
            </a:r>
            <a:r>
              <a:rPr lang="zh-CN" altLang="zh-CN" dirty="0"/>
              <a:t>数，</a:t>
            </a:r>
            <a:r>
              <a:rPr lang="zh-CN" altLang="zh-CN" dirty="0" smtClean="0"/>
              <a:t>内存容量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）程序</a:t>
            </a:r>
            <a:r>
              <a:rPr lang="zh-CN" altLang="zh-CN" dirty="0" smtClean="0"/>
              <a:t>语言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编程</a:t>
            </a:r>
            <a:r>
              <a:rPr lang="zh-CN" altLang="zh-CN" dirty="0" smtClean="0"/>
              <a:t>语言级别</a:t>
            </a:r>
            <a:r>
              <a:rPr lang="zh-CN" altLang="zh-CN" dirty="0"/>
              <a:t>越高，执行</a:t>
            </a:r>
            <a:r>
              <a:rPr lang="zh-CN" altLang="zh-CN" dirty="0" smtClean="0"/>
              <a:t>效率越</a:t>
            </a:r>
            <a:r>
              <a:rPr lang="zh-CN" altLang="zh-CN" dirty="0"/>
              <a:t>低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）编译</a:t>
            </a:r>
            <a:r>
              <a:rPr lang="zh-CN" altLang="zh-CN" dirty="0" smtClean="0"/>
              <a:t>质量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编译</a:t>
            </a:r>
            <a:r>
              <a:rPr lang="zh-CN" altLang="en-US" dirty="0" smtClean="0"/>
              <a:t>系统</a:t>
            </a:r>
            <a:r>
              <a:rPr lang="zh-CN" altLang="zh-CN" dirty="0" smtClean="0"/>
              <a:t>对程序优化较好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，生成</a:t>
            </a:r>
            <a:r>
              <a:rPr lang="zh-CN" altLang="zh-CN" dirty="0"/>
              <a:t>的执行程序质量较高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）问题</a:t>
            </a:r>
            <a:r>
              <a:rPr lang="zh-CN" altLang="zh-CN" dirty="0" smtClean="0"/>
              <a:t>规模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求</a:t>
            </a:r>
            <a:r>
              <a:rPr lang="en-US" altLang="zh-CN" dirty="0"/>
              <a:t>100</a:t>
            </a:r>
            <a:r>
              <a:rPr lang="zh-CN" altLang="zh-CN" dirty="0"/>
              <a:t>以内的素数与求</a:t>
            </a:r>
            <a:r>
              <a:rPr lang="en-US" altLang="zh-CN" dirty="0"/>
              <a:t>10 000</a:t>
            </a:r>
            <a:r>
              <a:rPr lang="zh-CN" altLang="zh-CN" dirty="0"/>
              <a:t>以内的素数执行时间必然不同。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运行</a:t>
            </a:r>
            <a:r>
              <a:rPr lang="zh-CN" altLang="zh-CN" dirty="0" smtClean="0"/>
              <a:t>工作量</a:t>
            </a:r>
            <a:r>
              <a:rPr lang="zh-CN" altLang="en-US" dirty="0" smtClean="0"/>
              <a:t>只</a:t>
            </a:r>
            <a:r>
              <a:rPr lang="zh-CN" altLang="zh-CN" dirty="0" smtClean="0"/>
              <a:t>与</a:t>
            </a:r>
            <a:r>
              <a:rPr lang="zh-CN" altLang="zh-CN" dirty="0"/>
              <a:t>问题规模相关，或者说它是问题规模的函数。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1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的基本定义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最早</a:t>
            </a:r>
            <a:r>
              <a:rPr lang="zh-CN" altLang="zh-CN" dirty="0"/>
              <a:t>的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公元前</a:t>
            </a:r>
            <a:r>
              <a:rPr lang="en-US" altLang="zh-CN" dirty="0"/>
              <a:t>2000</a:t>
            </a:r>
            <a:r>
              <a:rPr lang="zh-CN" altLang="zh-CN" dirty="0"/>
              <a:t>年</a:t>
            </a:r>
            <a:r>
              <a:rPr lang="zh-CN" altLang="zh-CN" dirty="0" smtClean="0"/>
              <a:t>，古巴比伦数学家</a:t>
            </a:r>
            <a:r>
              <a:rPr lang="zh-CN" altLang="zh-CN" dirty="0"/>
              <a:t>提出了一元二次方程及其解法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高德纳：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en-US" dirty="0" smtClean="0"/>
              <a:t>“</a:t>
            </a:r>
            <a:r>
              <a:rPr lang="zh-CN" altLang="zh-CN" dirty="0" smtClean="0"/>
              <a:t>算法</a:t>
            </a:r>
            <a:r>
              <a:rPr lang="zh-CN" altLang="zh-CN" dirty="0"/>
              <a:t>知识远不是为了编写好的计算程序，它是一种具有一般意义的智能工具，必定有助于对其他学科的理解，不论化学、语言学或者是音乐</a:t>
            </a:r>
            <a:r>
              <a:rPr lang="zh-CN" altLang="zh-CN" dirty="0" smtClean="0"/>
              <a:t>等</a:t>
            </a:r>
            <a:r>
              <a:rPr lang="zh-CN" altLang="en-US" dirty="0" smtClean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科尔曼：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“</a:t>
            </a:r>
            <a:r>
              <a:rPr lang="zh-CN" altLang="zh-CN" b="1" dirty="0">
                <a:solidFill>
                  <a:srgbClr val="C00000"/>
                </a:solidFill>
              </a:rPr>
              <a:t>算法就是任何定义明确的计算步骤</a:t>
            </a:r>
            <a:r>
              <a:rPr lang="zh-CN" altLang="zh-CN" dirty="0"/>
              <a:t>，它接收一些值或集合作为输入，并产生一些值或集合作为输出。这样，算法就是将输入转换为输出的一系列计算</a:t>
            </a:r>
            <a:r>
              <a:rPr lang="zh-CN" altLang="zh-CN" dirty="0" smtClean="0"/>
              <a:t>过程”</a:t>
            </a:r>
            <a:r>
              <a:rPr lang="zh-CN" altLang="zh-CN" dirty="0"/>
              <a:t>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不一定都是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程序</a:t>
            </a:r>
            <a:r>
              <a:rPr lang="zh-CN" altLang="zh-CN" dirty="0"/>
              <a:t>不一定满足</a:t>
            </a:r>
            <a:r>
              <a:rPr lang="zh-CN" altLang="zh-CN" dirty="0">
                <a:solidFill>
                  <a:srgbClr val="C00000"/>
                </a:solidFill>
              </a:rPr>
              <a:t>有穷性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程序</a:t>
            </a:r>
            <a:r>
              <a:rPr lang="zh-CN" altLang="zh-CN" b="1" dirty="0">
                <a:solidFill>
                  <a:srgbClr val="C00000"/>
                </a:solidFill>
              </a:rPr>
              <a:t>是算法在计算机上的实现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算法分析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</a:t>
            </a:r>
            <a:r>
              <a:rPr lang="zh-CN" altLang="zh-CN" dirty="0"/>
              <a:t>复杂度是衡量</a:t>
            </a:r>
            <a:r>
              <a:rPr lang="zh-CN" altLang="zh-CN" dirty="0" smtClean="0"/>
              <a:t>算法难度的尺度。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算法</a:t>
            </a:r>
            <a:r>
              <a:rPr lang="zh-CN" altLang="zh-CN" dirty="0">
                <a:solidFill>
                  <a:srgbClr val="C00000"/>
                </a:solidFill>
              </a:rPr>
              <a:t>需要的资源越多，复杂</a:t>
            </a:r>
            <a:r>
              <a:rPr lang="zh-CN" altLang="zh-CN" dirty="0" smtClean="0">
                <a:solidFill>
                  <a:srgbClr val="C00000"/>
                </a:solidFill>
              </a:rPr>
              <a:t>度越高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算法复杂</a:t>
            </a:r>
            <a:r>
              <a:rPr lang="zh-CN" altLang="zh-CN" dirty="0"/>
              <a:t>度包括时间复杂度和空间复杂度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复杂问题</a:t>
            </a:r>
            <a:r>
              <a:rPr lang="zh-CN" altLang="en-US" dirty="0" smtClean="0"/>
              <a:t>或</a:t>
            </a:r>
            <a:r>
              <a:rPr lang="zh-CN" altLang="zh-CN" dirty="0" smtClean="0"/>
              <a:t>高效</a:t>
            </a:r>
            <a:r>
              <a:rPr lang="zh-CN" altLang="zh-CN" dirty="0"/>
              <a:t>算法一般不做算法分析，而是采用</a:t>
            </a:r>
            <a:r>
              <a:rPr lang="zh-CN" altLang="zh-CN" dirty="0" smtClean="0"/>
              <a:t>基准测试方法。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能够</a:t>
            </a:r>
            <a:r>
              <a:rPr lang="zh-CN" altLang="zh-CN" dirty="0"/>
              <a:t>分析清楚的算法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一般</a:t>
            </a:r>
            <a:r>
              <a:rPr lang="zh-CN" altLang="zh-CN" dirty="0" smtClean="0"/>
              <a:t>是简单或低效算法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难题</a:t>
            </a:r>
            <a:r>
              <a:rPr lang="zh-CN" altLang="zh-CN" sz="1800" dirty="0"/>
              <a:t>（</a:t>
            </a:r>
            <a:r>
              <a:rPr lang="zh-CN" altLang="zh-CN" sz="1800" dirty="0" smtClean="0"/>
              <a:t>如</a:t>
            </a:r>
            <a:r>
              <a:rPr lang="zh-CN" altLang="en-US" sz="1800" dirty="0" smtClean="0"/>
              <a:t>旅行商</a:t>
            </a:r>
            <a:r>
              <a:rPr lang="zh-CN" altLang="zh-CN" sz="1800" dirty="0" smtClean="0"/>
              <a:t>问题</a:t>
            </a:r>
            <a:r>
              <a:rPr lang="zh-CN" altLang="zh-CN" sz="1800" dirty="0"/>
              <a:t>）</a:t>
            </a:r>
            <a:r>
              <a:rPr lang="zh-CN" altLang="zh-CN" dirty="0" smtClean="0"/>
              <a:t>及高效算法很难</a:t>
            </a:r>
            <a:r>
              <a:rPr lang="zh-CN" altLang="zh-CN" dirty="0"/>
              <a:t>分析清楚。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1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计算</a:t>
            </a:r>
            <a:r>
              <a:rPr lang="zh-CN" altLang="zh-CN" b="1"/>
              <a:t>算法复杂度的困难</a:t>
            </a:r>
            <a:endParaRPr lang="zh-CN" altLang="zh-CN"/>
          </a:p>
          <a:p>
            <a:pPr lvl="1"/>
            <a:endParaRPr lang="en-US" altLang="zh-CN" sz="1000" smtClean="0">
              <a:solidFill>
                <a:srgbClr val="C00000"/>
              </a:solidFill>
            </a:endParaRPr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算法</a:t>
            </a:r>
            <a:r>
              <a:rPr lang="zh-CN" altLang="zh-CN">
                <a:solidFill>
                  <a:srgbClr val="C00000"/>
                </a:solidFill>
              </a:rPr>
              <a:t>复杂</a:t>
            </a:r>
            <a:r>
              <a:rPr lang="zh-CN" altLang="zh-CN" smtClean="0">
                <a:solidFill>
                  <a:srgbClr val="C00000"/>
                </a:solidFill>
              </a:rPr>
              <a:t>度与</a:t>
            </a:r>
            <a:r>
              <a:rPr lang="zh-CN" altLang="zh-CN">
                <a:solidFill>
                  <a:srgbClr val="C00000"/>
                </a:solidFill>
              </a:rPr>
              <a:t>问题规模大小</a:t>
            </a:r>
            <a:r>
              <a:rPr lang="zh-CN" altLang="zh-CN" smtClean="0">
                <a:solidFill>
                  <a:srgbClr val="C00000"/>
                </a:solidFill>
              </a:rPr>
              <a:t>有关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输入数据</a:t>
            </a:r>
            <a:r>
              <a:rPr lang="zh-CN" altLang="zh-CN"/>
              <a:t>的分布也会影响算法复杂度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算法复杂度评价：</a:t>
            </a:r>
            <a:endParaRPr lang="en-US" altLang="zh-CN" smtClean="0"/>
          </a:p>
          <a:p>
            <a:pPr lvl="2"/>
            <a:r>
              <a:rPr lang="zh-CN" altLang="zh-CN" smtClean="0"/>
              <a:t>最好</a:t>
            </a:r>
            <a:r>
              <a:rPr lang="zh-CN" altLang="zh-CN"/>
              <a:t>、最坏、</a:t>
            </a:r>
            <a:r>
              <a:rPr lang="zh-CN" altLang="zh-CN" smtClean="0"/>
              <a:t>平均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通常</a:t>
            </a:r>
            <a:r>
              <a:rPr lang="zh-CN" altLang="zh-CN"/>
              <a:t>着重于最坏情况下的算法复杂度。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精确计算算法</a:t>
            </a:r>
            <a:r>
              <a:rPr lang="zh-CN" altLang="zh-CN"/>
              <a:t>复杂</a:t>
            </a:r>
            <a:r>
              <a:rPr lang="zh-CN" altLang="zh-CN" smtClean="0"/>
              <a:t>度</a:t>
            </a:r>
            <a:r>
              <a:rPr lang="zh-CN" altLang="en-US" smtClean="0"/>
              <a:t>的</a:t>
            </a:r>
            <a:r>
              <a:rPr lang="zh-CN" altLang="zh-CN" smtClean="0"/>
              <a:t>困难：</a:t>
            </a:r>
            <a:endParaRPr lang="zh-CN" altLang="zh-CN"/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 smtClean="0"/>
              <a:t>）</a:t>
            </a:r>
            <a:r>
              <a:rPr lang="zh-CN" altLang="en-US" smtClean="0"/>
              <a:t>由</a:t>
            </a:r>
            <a:r>
              <a:rPr lang="zh-CN" altLang="zh-CN" smtClean="0"/>
              <a:t>算法写出程序</a:t>
            </a:r>
            <a:r>
              <a:rPr lang="zh-CN" altLang="en-US" smtClean="0"/>
              <a:t>需要</a:t>
            </a:r>
            <a:r>
              <a:rPr lang="zh-CN" altLang="zh-CN" smtClean="0"/>
              <a:t>花费</a:t>
            </a:r>
            <a:r>
              <a:rPr lang="zh-CN" altLang="zh-CN"/>
              <a:t>很大</a:t>
            </a:r>
            <a:r>
              <a:rPr lang="zh-CN" altLang="zh-CN" smtClean="0"/>
              <a:t>的精力</a:t>
            </a:r>
            <a:r>
              <a:rPr lang="zh-CN" altLang="zh-CN"/>
              <a:t>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 smtClean="0"/>
              <a:t>）会</a:t>
            </a:r>
            <a:r>
              <a:rPr lang="zh-CN" altLang="zh-CN"/>
              <a:t>因为程序写</a:t>
            </a:r>
            <a:r>
              <a:rPr lang="zh-CN" altLang="zh-CN" smtClean="0"/>
              <a:t>的好</a:t>
            </a:r>
            <a:r>
              <a:rPr lang="zh-CN" altLang="en-US" smtClean="0"/>
              <a:t>坏</a:t>
            </a:r>
            <a:r>
              <a:rPr lang="zh-CN" altLang="zh-CN" smtClean="0"/>
              <a:t>，</a:t>
            </a:r>
            <a:r>
              <a:rPr lang="zh-CN" altLang="en-US" smtClean="0"/>
              <a:t>影响</a:t>
            </a:r>
            <a:r>
              <a:rPr lang="zh-CN" altLang="zh-CN" smtClean="0"/>
              <a:t>算法的质量</a:t>
            </a:r>
            <a:r>
              <a:rPr lang="zh-CN" altLang="zh-CN"/>
              <a:t>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）测试数据很难对</a:t>
            </a:r>
            <a:r>
              <a:rPr lang="zh-CN" altLang="zh-CN"/>
              <a:t>各个算法都公正；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）好算法需要反复改进</a:t>
            </a:r>
            <a:r>
              <a:rPr lang="zh-CN" altLang="zh-CN" smtClean="0"/>
              <a:t>，</a:t>
            </a:r>
            <a:r>
              <a:rPr lang="zh-CN" altLang="en-US" smtClean="0"/>
              <a:t>反复</a:t>
            </a:r>
            <a:r>
              <a:rPr lang="zh-CN" altLang="zh-CN" smtClean="0"/>
              <a:t>测试，工作量</a:t>
            </a:r>
            <a:r>
              <a:rPr lang="zh-CN" altLang="zh-CN"/>
              <a:t>很大。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时间复杂度的表示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度指程序从</a:t>
            </a:r>
            <a:r>
              <a:rPr lang="zh-CN" altLang="zh-CN" dirty="0"/>
              <a:t>开始运行到</a:t>
            </a:r>
            <a:r>
              <a:rPr lang="zh-CN" altLang="zh-CN" dirty="0" smtClean="0"/>
              <a:t>结束需要</a:t>
            </a:r>
            <a:r>
              <a:rPr lang="zh-CN" altLang="zh-CN" dirty="0"/>
              <a:t>的时间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问题规模</a:t>
            </a:r>
            <a:r>
              <a:rPr lang="zh-CN" altLang="en-US" dirty="0" smtClean="0"/>
              <a:t>为</a:t>
            </a:r>
            <a:r>
              <a:rPr lang="en-US" altLang="zh-CN" dirty="0" smtClean="0"/>
              <a:t>n</a:t>
            </a:r>
            <a:r>
              <a:rPr lang="zh-CN" altLang="zh-CN" dirty="0" smtClean="0"/>
              <a:t>，算法需要</a:t>
            </a:r>
            <a:r>
              <a:rPr lang="zh-CN" altLang="zh-CN" dirty="0"/>
              <a:t>的时间为</a:t>
            </a:r>
            <a:r>
              <a:rPr lang="en-US" altLang="zh-CN" dirty="0" smtClean="0"/>
              <a:t>T(n)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en-US" altLang="zh-CN" dirty="0"/>
              <a:t>T(n)</a:t>
            </a:r>
            <a:r>
              <a:rPr lang="zh-CN" altLang="zh-CN" dirty="0" smtClean="0"/>
              <a:t>称为算法</a:t>
            </a:r>
            <a:r>
              <a:rPr lang="zh-CN" altLang="zh-CN" dirty="0"/>
              <a:t>的“</a:t>
            </a:r>
            <a:r>
              <a:rPr lang="zh-CN" altLang="zh-CN" b="1" dirty="0">
                <a:solidFill>
                  <a:srgbClr val="C00000"/>
                </a:solidFill>
              </a:rPr>
              <a:t>时间复杂度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度常用</a:t>
            </a:r>
            <a:r>
              <a:rPr lang="zh-CN" altLang="zh-CN" b="1" dirty="0">
                <a:solidFill>
                  <a:srgbClr val="C00000"/>
                </a:solidFill>
              </a:rPr>
              <a:t>大</a:t>
            </a:r>
            <a:r>
              <a:rPr lang="en-US" altLang="zh-CN" b="1" dirty="0" smtClean="0">
                <a:solidFill>
                  <a:srgbClr val="C00000"/>
                </a:solidFill>
              </a:rPr>
              <a:t>O</a:t>
            </a:r>
            <a:r>
              <a:rPr lang="zh-CN" altLang="zh-CN" dirty="0"/>
              <a:t>表示</a:t>
            </a:r>
            <a:r>
              <a:rPr lang="zh-CN" altLang="zh-CN" sz="1800" dirty="0" smtClean="0"/>
              <a:t>（读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大</a:t>
            </a:r>
            <a:r>
              <a:rPr lang="zh-CN" altLang="zh-CN" sz="1800" dirty="0"/>
              <a:t>圈</a:t>
            </a:r>
            <a:r>
              <a:rPr lang="zh-CN" altLang="zh-CN" sz="1800" dirty="0" smtClean="0"/>
              <a:t>，</a:t>
            </a:r>
            <a:r>
              <a:rPr lang="en-US" altLang="zh-CN" sz="1800" dirty="0" smtClean="0"/>
              <a:t>Order</a:t>
            </a:r>
            <a:r>
              <a:rPr lang="zh-CN" altLang="zh-CN" sz="1800" dirty="0"/>
              <a:t>，</a:t>
            </a:r>
            <a:r>
              <a:rPr lang="en-US" altLang="zh-CN" sz="1800" dirty="0"/>
              <a:t>big-O</a:t>
            </a:r>
            <a:r>
              <a:rPr lang="zh-CN" altLang="zh-CN" sz="1800" dirty="0" smtClean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/>
              <a:t>算法</a:t>
            </a:r>
            <a:r>
              <a:rPr lang="zh-CN" altLang="zh-CN" b="1" dirty="0" smtClean="0">
                <a:solidFill>
                  <a:srgbClr val="C00000"/>
                </a:solidFill>
              </a:rPr>
              <a:t>时间</a:t>
            </a:r>
            <a:r>
              <a:rPr lang="zh-CN" altLang="zh-CN" b="1" dirty="0">
                <a:solidFill>
                  <a:srgbClr val="C00000"/>
                </a:solidFill>
              </a:rPr>
              <a:t>复杂</a:t>
            </a:r>
            <a:r>
              <a:rPr lang="zh-CN" altLang="zh-CN" b="1" dirty="0" smtClean="0">
                <a:solidFill>
                  <a:srgbClr val="C00000"/>
                </a:solidFill>
              </a:rPr>
              <a:t>度</a:t>
            </a:r>
            <a:r>
              <a:rPr lang="zh-CN" altLang="zh-CN" dirty="0"/>
              <a:t>与输入数据的</a:t>
            </a:r>
            <a:r>
              <a:rPr lang="zh-CN" altLang="zh-CN" b="1" dirty="0" smtClean="0">
                <a:solidFill>
                  <a:srgbClr val="C00000"/>
                </a:solidFill>
              </a:rPr>
              <a:t>规模</a:t>
            </a:r>
            <a:r>
              <a:rPr lang="zh-CN" altLang="zh-CN" dirty="0"/>
              <a:t>有关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，二分查找算法复杂度是</a:t>
            </a:r>
            <a:r>
              <a:rPr lang="en-US" altLang="zh-CN" dirty="0"/>
              <a:t>O</a:t>
            </a:r>
            <a:r>
              <a:rPr lang="zh-CN" altLang="zh-CN" dirty="0"/>
              <a:t>（</a:t>
            </a:r>
            <a:r>
              <a:rPr lang="en-US" altLang="zh-CN" dirty="0" smtClean="0"/>
              <a:t>log n</a:t>
            </a:r>
            <a:r>
              <a:rPr lang="zh-CN" altLang="zh-CN" dirty="0" smtClean="0"/>
              <a:t>），</a:t>
            </a:r>
            <a:r>
              <a:rPr lang="zh-CN" altLang="zh-CN" dirty="0"/>
              <a:t>表示二分查找</a:t>
            </a:r>
            <a:r>
              <a:rPr lang="zh-CN" altLang="zh-CN" dirty="0" smtClean="0"/>
              <a:t>需要通过</a:t>
            </a:r>
            <a:r>
              <a:rPr lang="en-US" altLang="zh-CN" dirty="0" smtClean="0"/>
              <a:t>log n</a:t>
            </a:r>
            <a:r>
              <a:rPr lang="zh-CN" altLang="zh-CN" dirty="0"/>
              <a:t>量级的运算步骤，去查找一个规模为</a:t>
            </a:r>
            <a:r>
              <a:rPr lang="en-US" altLang="zh-CN" dirty="0"/>
              <a:t>n</a:t>
            </a:r>
            <a:r>
              <a:rPr lang="zh-CN" altLang="zh-CN" dirty="0"/>
              <a:t>的</a:t>
            </a:r>
            <a:r>
              <a:rPr lang="zh-CN" altLang="zh-CN" dirty="0" smtClean="0"/>
              <a:t>数组。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如，</a:t>
            </a:r>
            <a:r>
              <a:rPr lang="zh-CN" altLang="zh-CN" dirty="0" smtClean="0"/>
              <a:t>算法</a:t>
            </a:r>
            <a:r>
              <a:rPr lang="zh-CN" altLang="zh-CN" dirty="0"/>
              <a:t>复杂度为</a:t>
            </a:r>
            <a:r>
              <a:rPr lang="en-US" altLang="zh-CN" dirty="0"/>
              <a:t>O(</a:t>
            </a:r>
            <a:r>
              <a:rPr lang="en-US" altLang="zh-CN" i="1" dirty="0"/>
              <a:t>f</a:t>
            </a:r>
            <a:r>
              <a:rPr lang="en-US" altLang="zh-CN" dirty="0"/>
              <a:t>(n</a:t>
            </a:r>
            <a:r>
              <a:rPr lang="en-US" altLang="zh-CN" dirty="0" smtClean="0"/>
              <a:t>))</a:t>
            </a:r>
            <a:r>
              <a:rPr lang="zh-CN" altLang="zh-CN" dirty="0" smtClean="0"/>
              <a:t>，</a:t>
            </a:r>
            <a:r>
              <a:rPr lang="zh-CN" altLang="zh-CN" dirty="0"/>
              <a:t>表示当</a:t>
            </a:r>
            <a:r>
              <a:rPr lang="en-US" altLang="zh-CN" dirty="0"/>
              <a:t>n</a:t>
            </a:r>
            <a:r>
              <a:rPr lang="zh-CN" altLang="zh-CN" dirty="0"/>
              <a:t>增大时，运行时间</a:t>
            </a:r>
            <a:r>
              <a:rPr lang="zh-CN" altLang="zh-CN" dirty="0" smtClean="0"/>
              <a:t>最多以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(n</a:t>
            </a:r>
            <a:r>
              <a:rPr lang="en-US" altLang="zh-CN" dirty="0"/>
              <a:t>)</a:t>
            </a:r>
            <a:r>
              <a:rPr lang="zh-CN" altLang="zh-CN" dirty="0"/>
              <a:t>的速度增长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/>
              <a:t>常见算法复杂度级别如</a:t>
            </a:r>
            <a:r>
              <a:rPr lang="zh-CN" altLang="zh-CN" dirty="0" smtClean="0"/>
              <a:t>表所</a:t>
            </a:r>
            <a:r>
              <a:rPr lang="zh-CN" altLang="zh-CN" dirty="0"/>
              <a:t>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74018"/>
              </p:ext>
            </p:extLst>
          </p:nvPr>
        </p:nvGraphicFramePr>
        <p:xfrm>
          <a:off x="627579" y="1156902"/>
          <a:ext cx="11302151" cy="4669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70"/>
                <a:gridCol w="1467293"/>
                <a:gridCol w="1701209"/>
                <a:gridCol w="7145079"/>
              </a:tblGrid>
              <a:tr h="390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复杂度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25934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多项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式解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Ο(1)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如向数组中写入数据，总能在一个确定的时间内返回结果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78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Ο(log n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如对排序后的数据，用二分查找法确定位置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422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如在一队无序的数据列表中，用顺序查找的方法确定位置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63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 log n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线性对数阶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如快速排序，一般情况为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Ο(nlogn)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，最坏情况为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209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层循环，如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矩阵要计算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次；如简单排序的复杂度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89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立方阶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层循环，如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矩阵要计算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1958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指数解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Ο(2</a:t>
                      </a:r>
                      <a:r>
                        <a:rPr lang="en-US" sz="2000" kern="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指数阶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如汉诺塔问题，密码暴力破解问题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500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Ο(N!)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阶乘阶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如旅行商问题，汉密尔顿回路问题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算法</a:t>
            </a:r>
            <a:r>
              <a:rPr lang="zh-CN" altLang="zh-CN" dirty="0" smtClean="0"/>
              <a:t>时间</a:t>
            </a:r>
            <a:r>
              <a:rPr lang="zh-CN" altLang="en-US" dirty="0" smtClean="0"/>
              <a:t>复杂度增长趋势曲线。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4361"/>
            <a:ext cx="12192000" cy="57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设计</a:t>
            </a:r>
            <a:r>
              <a:rPr lang="zh-CN" altLang="zh-CN" dirty="0"/>
              <a:t>算法要避免复杂度指数级</a:t>
            </a:r>
            <a:r>
              <a:rPr lang="zh-CN" altLang="zh-CN" dirty="0" smtClean="0"/>
              <a:t>递增。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问题</a:t>
            </a:r>
            <a:r>
              <a:rPr lang="zh-CN" altLang="zh-CN" dirty="0"/>
              <a:t>规模</a:t>
            </a:r>
            <a:r>
              <a:rPr lang="en-US" altLang="zh-CN" dirty="0"/>
              <a:t>N</a:t>
            </a:r>
            <a:r>
              <a:rPr lang="zh-CN" altLang="zh-CN" dirty="0" smtClean="0"/>
              <a:t>与运算时间</a:t>
            </a:r>
            <a:r>
              <a:rPr lang="zh-CN" altLang="en-US" dirty="0" smtClean="0"/>
              <a:t>如下表。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zh-CN" dirty="0"/>
              <a:t>说明：</a:t>
            </a:r>
            <a:r>
              <a:rPr lang="zh-CN" altLang="zh-CN" dirty="0" smtClean="0"/>
              <a:t>表中假设</a:t>
            </a:r>
            <a:r>
              <a:rPr lang="zh-CN" altLang="zh-CN" dirty="0"/>
              <a:t>计算机每秒做</a:t>
            </a:r>
            <a:r>
              <a:rPr lang="en-US" altLang="zh-CN" dirty="0"/>
              <a:t>10</a:t>
            </a:r>
            <a:r>
              <a:rPr lang="en-US" altLang="zh-CN" baseline="30000" dirty="0"/>
              <a:t>9</a:t>
            </a:r>
            <a:r>
              <a:rPr lang="zh-CN" altLang="zh-CN" dirty="0"/>
              <a:t>（</a:t>
            </a:r>
            <a:r>
              <a:rPr lang="en-US" altLang="zh-CN" dirty="0"/>
              <a:t>10</a:t>
            </a:r>
            <a:r>
              <a:rPr lang="zh-CN" altLang="zh-CN" dirty="0"/>
              <a:t>亿，</a:t>
            </a:r>
            <a:r>
              <a:rPr lang="en-US" altLang="zh-CN" dirty="0"/>
              <a:t>GHz</a:t>
            </a:r>
            <a:r>
              <a:rPr lang="zh-CN" altLang="zh-CN" dirty="0"/>
              <a:t>级）次基本运算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21536"/>
              </p:ext>
            </p:extLst>
          </p:nvPr>
        </p:nvGraphicFramePr>
        <p:xfrm>
          <a:off x="401360" y="1902791"/>
          <a:ext cx="11400769" cy="3243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121"/>
                <a:gridCol w="1673968"/>
                <a:gridCol w="1676248"/>
                <a:gridCol w="1673968"/>
                <a:gridCol w="1676248"/>
                <a:gridCol w="1673968"/>
                <a:gridCol w="1676248"/>
              </a:tblGrid>
              <a:tr h="463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问题规模</a:t>
                      </a: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N=10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N=20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N=30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N=40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N=50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N=60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0.729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312.7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36.5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2276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1344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时间复杂度计算案例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【例】时间</a:t>
            </a:r>
            <a:r>
              <a:rPr lang="zh-CN" altLang="zh-CN" dirty="0"/>
              <a:t>复杂度</a:t>
            </a:r>
            <a:r>
              <a:rPr lang="en-US" altLang="zh-CN" dirty="0"/>
              <a:t>T(n)=O(1)</a:t>
            </a:r>
            <a:r>
              <a:rPr lang="zh-CN" altLang="zh-CN" dirty="0"/>
              <a:t>的情况，如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temp=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;</a:t>
            </a:r>
          </a:p>
          <a:p>
            <a:pPr lvl="2"/>
            <a:r>
              <a:rPr lang="en-US" altLang="zh-CN" dirty="0" err="1" smtClean="0"/>
              <a:t>i</a:t>
            </a:r>
            <a:r>
              <a:rPr lang="en-US" altLang="zh-CN" dirty="0" smtClean="0"/>
              <a:t>=j;</a:t>
            </a:r>
          </a:p>
          <a:p>
            <a:pPr lvl="2"/>
            <a:r>
              <a:rPr lang="en-US" altLang="zh-CN" dirty="0" smtClean="0"/>
              <a:t>j=temp</a:t>
            </a:r>
            <a:r>
              <a:rPr lang="en-US" altLang="zh-CN" dirty="0"/>
              <a:t>;</a:t>
            </a:r>
            <a:endParaRPr lang="zh-CN" altLang="zh-CN" dirty="0"/>
          </a:p>
          <a:p>
            <a:pPr lvl="2"/>
            <a:r>
              <a:rPr lang="zh-CN" altLang="zh-CN" dirty="0" smtClean="0"/>
              <a:t>以上语句</a:t>
            </a:r>
            <a:r>
              <a:rPr lang="zh-CN" altLang="zh-CN" dirty="0"/>
              <a:t>的频度均为</a:t>
            </a:r>
            <a:r>
              <a:rPr lang="en-US" altLang="zh-CN" dirty="0"/>
              <a:t>1</a:t>
            </a:r>
            <a:r>
              <a:rPr lang="zh-CN" altLang="zh-CN" dirty="0" smtClean="0"/>
              <a:t>，程序执行时间是与</a:t>
            </a:r>
            <a:r>
              <a:rPr lang="zh-CN" altLang="zh-CN" dirty="0"/>
              <a:t>问题规模</a:t>
            </a:r>
            <a:r>
              <a:rPr lang="en-US" altLang="zh-CN" dirty="0"/>
              <a:t>n</a:t>
            </a:r>
            <a:r>
              <a:rPr lang="zh-CN" altLang="zh-CN" dirty="0"/>
              <a:t>无关的常数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复杂度为常数</a:t>
            </a:r>
            <a:r>
              <a:rPr lang="zh-CN" altLang="zh-CN" dirty="0" smtClean="0"/>
              <a:t>阶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zh-CN" altLang="zh-CN" dirty="0"/>
              <a:t>记作</a:t>
            </a:r>
            <a:r>
              <a:rPr lang="en-US" altLang="zh-CN" dirty="0"/>
              <a:t>T(n)=O(1)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如果算法执行时间</a:t>
            </a:r>
            <a:r>
              <a:rPr lang="zh-CN" altLang="zh-CN" dirty="0"/>
              <a:t>不</a:t>
            </a:r>
            <a:r>
              <a:rPr lang="zh-CN" altLang="zh-CN" dirty="0" smtClean="0"/>
              <a:t>随问题</a:t>
            </a:r>
            <a:r>
              <a:rPr lang="zh-CN" altLang="zh-CN" dirty="0"/>
              <a:t>规模</a:t>
            </a:r>
            <a:r>
              <a:rPr lang="en-US" altLang="zh-CN" dirty="0"/>
              <a:t>n</a:t>
            </a:r>
            <a:r>
              <a:rPr lang="zh-CN" altLang="zh-CN" dirty="0"/>
              <a:t>的增加而增长，即使</a:t>
            </a:r>
            <a:r>
              <a:rPr lang="zh-CN" altLang="zh-CN" dirty="0" smtClean="0"/>
              <a:t>算法有</a:t>
            </a:r>
            <a:r>
              <a:rPr lang="zh-CN" altLang="zh-CN" dirty="0"/>
              <a:t>上千条语句，其执行时间</a:t>
            </a:r>
            <a:r>
              <a:rPr lang="zh-CN" altLang="zh-CN" dirty="0" smtClean="0"/>
              <a:t>也是</a:t>
            </a:r>
            <a:r>
              <a:rPr lang="zh-CN" altLang="zh-CN" dirty="0"/>
              <a:t>一个较大的</a:t>
            </a:r>
            <a:r>
              <a:rPr lang="zh-CN" altLang="zh-CN" dirty="0" smtClean="0"/>
              <a:t>常数。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【例】时间</a:t>
            </a:r>
            <a:r>
              <a:rPr lang="zh-CN" altLang="zh-CN" dirty="0"/>
              <a:t>复杂度</a:t>
            </a:r>
            <a:r>
              <a:rPr lang="en-US" altLang="zh-CN" dirty="0"/>
              <a:t>T(n)=O(n)</a:t>
            </a:r>
            <a:r>
              <a:rPr lang="zh-CN" altLang="zh-CN" dirty="0"/>
              <a:t>的</a:t>
            </a:r>
            <a:r>
              <a:rPr lang="zh-CN" altLang="zh-CN" dirty="0" smtClean="0"/>
              <a:t>情况。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以上</a:t>
            </a:r>
            <a:r>
              <a:rPr lang="zh-CN" altLang="zh-CN" dirty="0"/>
              <a:t>算法的时间复杂度为：</a:t>
            </a:r>
            <a:r>
              <a:rPr lang="en-US" altLang="zh-CN" dirty="0"/>
              <a:t>T(n)=2+n+3(n-1)=4n-1=O(n)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01186"/>
              </p:ext>
            </p:extLst>
          </p:nvPr>
        </p:nvGraphicFramePr>
        <p:xfrm>
          <a:off x="891332" y="1161866"/>
          <a:ext cx="10910807" cy="1730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552"/>
                <a:gridCol w="3421980"/>
                <a:gridCol w="6785275"/>
              </a:tblGrid>
              <a:tr h="173019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a=0; b=1;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for (i=2; i&lt;=n; i++)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66675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{   s=a+b;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b=a;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a=s;   }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【例】时间</a:t>
            </a:r>
            <a:r>
              <a:rPr lang="zh-CN" altLang="zh-CN" dirty="0"/>
              <a:t>复杂度</a:t>
            </a:r>
            <a:r>
              <a:rPr lang="en-US" altLang="zh-CN" dirty="0"/>
              <a:t>T(n)=</a:t>
            </a:r>
            <a:r>
              <a:rPr lang="en-US" altLang="zh-CN" dirty="0" smtClean="0"/>
              <a:t>O(log n</a:t>
            </a:r>
            <a:r>
              <a:rPr lang="en-US" altLang="zh-CN" dirty="0"/>
              <a:t>)</a:t>
            </a:r>
            <a:r>
              <a:rPr lang="zh-CN" altLang="zh-CN" dirty="0"/>
              <a:t>的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/>
              <a:t>设语句</a:t>
            </a:r>
            <a:r>
              <a:rPr lang="en-US" altLang="zh-CN" dirty="0"/>
              <a:t>2</a:t>
            </a:r>
            <a:r>
              <a:rPr lang="zh-CN" altLang="zh-CN" dirty="0"/>
              <a:t>的频度</a:t>
            </a:r>
            <a:r>
              <a:rPr lang="zh-CN" altLang="zh-CN" dirty="0" smtClean="0"/>
              <a:t>是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f(n</a:t>
            </a:r>
            <a:r>
              <a:rPr lang="en-US" altLang="zh-CN" dirty="0"/>
              <a:t>)</a:t>
            </a:r>
            <a:r>
              <a:rPr lang="zh-CN" altLang="zh-CN" dirty="0" smtClean="0"/>
              <a:t>，</a:t>
            </a:r>
            <a:r>
              <a:rPr lang="en-US" altLang="zh-CN" dirty="0" smtClean="0"/>
              <a:t>f(n</a:t>
            </a:r>
            <a:r>
              <a:rPr lang="en-US" altLang="zh-CN" dirty="0"/>
              <a:t>)&lt;=n</a:t>
            </a:r>
            <a:r>
              <a:rPr lang="zh-CN" altLang="zh-CN" dirty="0"/>
              <a:t>，</a:t>
            </a:r>
            <a:r>
              <a:rPr lang="en-US" altLang="zh-CN" dirty="0"/>
              <a:t>f(n)&lt;=</a:t>
            </a:r>
            <a:r>
              <a:rPr lang="en-US" altLang="zh-CN" dirty="0" smtClean="0"/>
              <a:t>log n</a:t>
            </a:r>
            <a:r>
              <a:rPr lang="zh-CN" altLang="zh-CN" dirty="0"/>
              <a:t>，取最大值</a:t>
            </a:r>
            <a:r>
              <a:rPr lang="en-US" altLang="zh-CN" dirty="0"/>
              <a:t>f(n)=</a:t>
            </a:r>
            <a:r>
              <a:rPr lang="en-US" altLang="zh-CN" dirty="0" smtClean="0"/>
              <a:t>log n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算法</a:t>
            </a:r>
            <a:r>
              <a:rPr lang="zh-CN" altLang="zh-CN" dirty="0"/>
              <a:t>的时间复杂度为：</a:t>
            </a:r>
            <a:r>
              <a:rPr lang="en-US" altLang="zh-CN" dirty="0"/>
              <a:t>T(n)=</a:t>
            </a:r>
            <a:r>
              <a:rPr lang="en-US" altLang="zh-CN" dirty="0" smtClean="0"/>
              <a:t>O(log n)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909018"/>
              </p:ext>
            </p:extLst>
          </p:nvPr>
        </p:nvGraphicFramePr>
        <p:xfrm>
          <a:off x="878145" y="1176041"/>
          <a:ext cx="10530589" cy="1067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4907"/>
                <a:gridCol w="2884850"/>
                <a:gridCol w="6650832"/>
              </a:tblGrid>
              <a:tr h="106742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i=1; 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 (i&lt;=n)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i=i*2;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=f(n)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【例】时间</a:t>
            </a:r>
            <a:r>
              <a:rPr lang="zh-CN" altLang="zh-CN" dirty="0"/>
              <a:t>复杂度</a:t>
            </a:r>
            <a:r>
              <a:rPr lang="en-US" altLang="zh-CN" dirty="0"/>
              <a:t>T(n)=O(n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zh-CN" dirty="0"/>
              <a:t>的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以上算法的时间复杂度为：</a:t>
            </a:r>
            <a:r>
              <a:rPr lang="en-US" altLang="zh-CN" dirty="0"/>
              <a:t>T(n)=2n</a:t>
            </a:r>
            <a:r>
              <a:rPr lang="en-US" altLang="zh-CN" baseline="30000" dirty="0"/>
              <a:t>2</a:t>
            </a:r>
            <a:r>
              <a:rPr lang="en-US" altLang="zh-CN" dirty="0"/>
              <a:t>+n+1 =O(n</a:t>
            </a:r>
            <a:r>
              <a:rPr lang="en-US" altLang="zh-CN" baseline="30000" dirty="0"/>
              <a:t>2</a:t>
            </a:r>
            <a:r>
              <a:rPr lang="en-US" altLang="zh-CN" dirty="0"/>
              <a:t>) 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算法</a:t>
            </a:r>
            <a:r>
              <a:rPr lang="zh-CN" altLang="zh-CN" dirty="0"/>
              <a:t>时间复杂度为：</a:t>
            </a:r>
            <a:r>
              <a:rPr lang="en-US" altLang="zh-CN" dirty="0"/>
              <a:t>T(n)=O(n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73942"/>
              </p:ext>
            </p:extLst>
          </p:nvPr>
        </p:nvGraphicFramePr>
        <p:xfrm>
          <a:off x="846247" y="1184903"/>
          <a:ext cx="10913361" cy="1377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841"/>
                <a:gridCol w="3463022"/>
                <a:gridCol w="6765498"/>
              </a:tblGrid>
              <a:tr h="137754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(1)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(2)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(3)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(4)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sum=0</a:t>
                      </a:r>
                      <a:r>
                        <a:rPr lang="zh-CN" sz="2000" kern="0" dirty="0">
                          <a:effectLst/>
                        </a:rPr>
                        <a:t>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for (</a:t>
                      </a:r>
                      <a:r>
                        <a:rPr lang="en-US" sz="2000" kern="0" dirty="0" err="1">
                          <a:effectLst/>
                        </a:rPr>
                        <a:t>i</a:t>
                      </a:r>
                      <a:r>
                        <a:rPr lang="en-US" sz="2000" kern="0" dirty="0">
                          <a:effectLst/>
                        </a:rPr>
                        <a:t>=1; </a:t>
                      </a:r>
                      <a:r>
                        <a:rPr lang="en-US" sz="2000" kern="0" dirty="0" err="1">
                          <a:effectLst/>
                        </a:rPr>
                        <a:t>i</a:t>
                      </a:r>
                      <a:r>
                        <a:rPr lang="en-US" sz="2000" kern="0" dirty="0">
                          <a:effectLst/>
                        </a:rPr>
                        <a:t>&lt;=n; </a:t>
                      </a:r>
                      <a:r>
                        <a:rPr lang="en-US" sz="2000" kern="0" dirty="0" err="1">
                          <a:effectLst/>
                        </a:rPr>
                        <a:t>i</a:t>
                      </a:r>
                      <a:r>
                        <a:rPr lang="en-US" sz="2000" kern="0" dirty="0">
                          <a:effectLst/>
                        </a:rPr>
                        <a:t>++)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en-US" sz="2000" kern="0" dirty="0" smtClean="0">
                          <a:effectLst/>
                        </a:rPr>
                        <a:t>  for </a:t>
                      </a:r>
                      <a:r>
                        <a:rPr lang="en-US" sz="2000" kern="0" dirty="0">
                          <a:effectLst/>
                        </a:rPr>
                        <a:t>(j=1; j&lt;=n; j++)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en-US" sz="2000" kern="0" dirty="0" smtClean="0">
                          <a:effectLst/>
                        </a:rPr>
                        <a:t>  sum</a:t>
                      </a:r>
                      <a:r>
                        <a:rPr lang="en-US" sz="2000" kern="0" dirty="0">
                          <a:effectLst/>
                        </a:rPr>
                        <a:t>++;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=1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en-US" sz="2000" kern="0" baseline="3000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en-US" sz="2000" kern="0" baseline="3000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的基本特征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）有穷</a:t>
            </a:r>
            <a:r>
              <a:rPr lang="zh-CN" altLang="zh-CN" dirty="0" smtClean="0"/>
              <a:t>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算法有</a:t>
            </a:r>
            <a:r>
              <a:rPr lang="zh-CN" altLang="en-US" dirty="0"/>
              <a:t>明确的开始和</a:t>
            </a:r>
            <a:r>
              <a:rPr lang="zh-CN" altLang="en-US" dirty="0" smtClean="0"/>
              <a:t>结束，并且</a:t>
            </a:r>
            <a:r>
              <a:rPr lang="zh-CN" altLang="zh-CN" dirty="0" smtClean="0"/>
              <a:t>在</a:t>
            </a:r>
            <a:r>
              <a:rPr lang="zh-CN" altLang="zh-CN" b="1" dirty="0">
                <a:solidFill>
                  <a:srgbClr val="C00000"/>
                </a:solidFill>
              </a:rPr>
              <a:t>有穷</a:t>
            </a:r>
            <a:r>
              <a:rPr lang="zh-CN" altLang="zh-CN" b="1" dirty="0" smtClean="0">
                <a:solidFill>
                  <a:srgbClr val="C00000"/>
                </a:solidFill>
              </a:rPr>
              <a:t>步后结束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确定性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算法必须无</a:t>
            </a:r>
            <a:r>
              <a:rPr lang="zh-CN" altLang="zh-CN" dirty="0"/>
              <a:t>二义性，不会产生理解偏差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算法任何</a:t>
            </a:r>
            <a:r>
              <a:rPr lang="zh-CN" altLang="zh-CN" dirty="0"/>
              <a:t>时候都</a:t>
            </a:r>
            <a:r>
              <a:rPr lang="zh-CN" altLang="zh-CN" dirty="0" smtClean="0"/>
              <a:t>只有一</a:t>
            </a:r>
            <a:r>
              <a:rPr lang="zh-CN" altLang="zh-CN" dirty="0"/>
              <a:t>条执行路径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 smtClean="0"/>
              <a:t>可行性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算法描述</a:t>
            </a:r>
            <a:r>
              <a:rPr lang="zh-CN" altLang="zh-CN" dirty="0"/>
              <a:t>的</a:t>
            </a:r>
            <a:r>
              <a:rPr lang="zh-CN" altLang="zh-CN" dirty="0" smtClean="0"/>
              <a:t>操作可以</a:t>
            </a:r>
            <a:r>
              <a:rPr lang="zh-CN" altLang="zh-CN" dirty="0"/>
              <a:t>通过</a:t>
            </a:r>
            <a:r>
              <a:rPr lang="zh-CN" altLang="zh-CN" dirty="0" smtClean="0"/>
              <a:t>基本运算</a:t>
            </a:r>
            <a:r>
              <a:rPr lang="zh-CN" altLang="zh-CN" dirty="0"/>
              <a:t>实现。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 smtClean="0"/>
              <a:t>输入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有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</a:t>
            </a:r>
            <a:r>
              <a:rPr lang="zh-CN" altLang="zh-CN" dirty="0" smtClean="0"/>
              <a:t>或</a:t>
            </a:r>
            <a:r>
              <a:rPr lang="zh-CN" altLang="zh-CN" dirty="0"/>
              <a:t>多个</a:t>
            </a:r>
            <a:r>
              <a:rPr lang="zh-CN" altLang="zh-CN" dirty="0" smtClean="0"/>
              <a:t>输入。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有些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在</a:t>
            </a:r>
            <a:r>
              <a:rPr lang="zh-CN" altLang="zh-CN" dirty="0"/>
              <a:t>算法</a:t>
            </a:r>
            <a:r>
              <a:rPr lang="zh-CN" altLang="zh-CN" dirty="0" smtClean="0"/>
              <a:t>执行中</a:t>
            </a:r>
            <a:r>
              <a:rPr lang="zh-CN" altLang="zh-CN" dirty="0"/>
              <a:t>输入</a:t>
            </a:r>
            <a:r>
              <a:rPr lang="zh-CN" altLang="zh-CN" dirty="0" smtClean="0"/>
              <a:t>，有的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嵌入</a:t>
            </a:r>
            <a:r>
              <a:rPr lang="zh-CN" altLang="zh-CN" dirty="0"/>
              <a:t>在算法之中。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zh-CN" altLang="zh-CN" dirty="0" smtClean="0"/>
              <a:t>输出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有</a:t>
            </a:r>
            <a:r>
              <a:rPr lang="en-US" altLang="zh-CN" dirty="0"/>
              <a:t>1</a:t>
            </a:r>
            <a:r>
              <a:rPr lang="zh-CN" altLang="zh-CN" dirty="0"/>
              <a:t>个或多个</a:t>
            </a:r>
            <a:r>
              <a:rPr lang="zh-CN" altLang="zh-CN" dirty="0" smtClean="0"/>
              <a:t>输出。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不同输入</a:t>
            </a:r>
            <a:r>
              <a:rPr lang="zh-CN" altLang="en-US" dirty="0" smtClean="0"/>
              <a:t>有</a:t>
            </a:r>
            <a:r>
              <a:rPr lang="zh-CN" altLang="zh-CN" dirty="0" smtClean="0"/>
              <a:t>不同输出</a:t>
            </a:r>
            <a:r>
              <a:rPr lang="zh-CN" altLang="zh-CN" dirty="0"/>
              <a:t>，但是</a:t>
            </a:r>
            <a:r>
              <a:rPr lang="zh-CN" altLang="zh-CN" dirty="0" smtClean="0"/>
              <a:t>相同输入</a:t>
            </a:r>
            <a:r>
              <a:rPr lang="zh-CN" altLang="zh-CN" dirty="0"/>
              <a:t>必须产生</a:t>
            </a:r>
            <a:r>
              <a:rPr lang="zh-CN" altLang="zh-CN" dirty="0" smtClean="0"/>
              <a:t>相同输出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7884" y="737762"/>
            <a:ext cx="3080729" cy="516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1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4.1.4  </a:t>
            </a:r>
            <a:r>
              <a:rPr lang="zh-CN" altLang="en-US" dirty="0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的空间复杂度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算法空间</a:t>
            </a:r>
            <a:r>
              <a:rPr lang="zh-CN" altLang="zh-CN" dirty="0"/>
              <a:t>复杂</a:t>
            </a:r>
            <a:r>
              <a:rPr lang="zh-CN" altLang="zh-CN" dirty="0" smtClean="0"/>
              <a:t>度指程序从</a:t>
            </a:r>
            <a:r>
              <a:rPr lang="zh-CN" altLang="zh-CN" dirty="0"/>
              <a:t>开始运行到结束所需的存储空间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算法空间复杂度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）固定</a:t>
            </a:r>
            <a:r>
              <a:rPr lang="zh-CN" altLang="zh-CN" dirty="0" smtClean="0"/>
              <a:t>部分</a:t>
            </a:r>
            <a:endParaRPr lang="en-US" altLang="zh-CN" dirty="0" smtClean="0"/>
          </a:p>
          <a:p>
            <a:pPr lvl="3"/>
            <a:r>
              <a:rPr lang="zh-CN" altLang="en-US" dirty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程序代码</a:t>
            </a:r>
            <a:r>
              <a:rPr lang="zh-CN" altLang="zh-CN" dirty="0"/>
              <a:t>、常量、简单</a:t>
            </a:r>
            <a:r>
              <a:rPr lang="zh-CN" altLang="zh-CN" dirty="0" smtClean="0"/>
              <a:t>变量</a:t>
            </a:r>
            <a:r>
              <a:rPr lang="zh-CN" altLang="en-US" dirty="0" smtClean="0"/>
              <a:t>等</a:t>
            </a:r>
            <a:r>
              <a:rPr lang="zh-CN" altLang="zh-CN" dirty="0" smtClean="0"/>
              <a:t>占</a:t>
            </a:r>
            <a:r>
              <a:rPr lang="zh-CN" altLang="en-US" dirty="0" smtClean="0"/>
              <a:t>用</a:t>
            </a:r>
            <a:r>
              <a:rPr lang="zh-CN" altLang="zh-CN" dirty="0" smtClean="0"/>
              <a:t>空间</a:t>
            </a:r>
            <a:r>
              <a:rPr lang="zh-CN" altLang="zh-CN" dirty="0"/>
              <a:t>。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可变部分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如，</a:t>
            </a:r>
            <a:r>
              <a:rPr lang="zh-CN" altLang="zh-CN" dirty="0" smtClean="0"/>
              <a:t>处理</a:t>
            </a:r>
            <a:r>
              <a:rPr lang="zh-CN" altLang="zh-CN" dirty="0"/>
              <a:t>数据的</a:t>
            </a:r>
            <a:r>
              <a:rPr lang="zh-CN" altLang="zh-CN" dirty="0" smtClean="0"/>
              <a:t>大小</a:t>
            </a:r>
            <a:r>
              <a:rPr lang="zh-CN" altLang="en-US" dirty="0" smtClean="0"/>
              <a:t>与问题</a:t>
            </a:r>
            <a:r>
              <a:rPr lang="zh-CN" altLang="zh-CN" dirty="0" smtClean="0"/>
              <a:t>规模</a:t>
            </a:r>
            <a:r>
              <a:rPr lang="zh-CN" altLang="zh-CN" dirty="0"/>
              <a:t>有关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 smtClean="0"/>
          </a:p>
          <a:p>
            <a:pPr lvl="1"/>
            <a:r>
              <a:rPr lang="zh-CN" altLang="zh-CN" dirty="0" smtClean="0"/>
              <a:t>空间复杂度与时间复杂度计算方法相似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空间复杂度分析相对简单，所以一般主要讨论时间复杂度。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5007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计算机导论</a:t>
            </a:r>
            <a:r>
              <a:rPr lang="en-US" altLang="zh-CN" sz="2400" dirty="0"/>
              <a:t>——</a:t>
            </a:r>
            <a:r>
              <a:rPr lang="zh-CN" altLang="en-US" sz="2400" dirty="0"/>
              <a:t>计算思维和应用技术</a:t>
            </a:r>
            <a:r>
              <a:rPr lang="en-US" altLang="zh-CN" sz="2400" dirty="0"/>
              <a:t>》</a:t>
            </a: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370874821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013111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84958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79056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6500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42019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递归与迭代的区别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28497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递归与迭代的应用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01311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768564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递归算法思想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594363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11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5731" y="5831276"/>
            <a:ext cx="12175636" cy="103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4.2.1  </a:t>
            </a:r>
            <a:r>
              <a:rPr lang="zh-CN" altLang="en-US" dirty="0"/>
              <a:t>递归算法思想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通用算法。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34620" y="692874"/>
            <a:ext cx="11510049" cy="5906295"/>
            <a:chOff x="334620" y="692874"/>
            <a:chExt cx="11510049" cy="5906295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3913512" y="2817526"/>
              <a:ext cx="28072" cy="77944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8350090" y="2029001"/>
              <a:ext cx="28081" cy="161077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4" idx="2"/>
            </p:cNvCxnSpPr>
            <p:nvPr/>
          </p:nvCxnSpPr>
          <p:spPr>
            <a:xfrm>
              <a:off x="5863863" y="1118177"/>
              <a:ext cx="29714" cy="96913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圆角矩形 98"/>
            <p:cNvSpPr/>
            <p:nvPr/>
          </p:nvSpPr>
          <p:spPr>
            <a:xfrm>
              <a:off x="4613878" y="1429494"/>
              <a:ext cx="77160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5519903" y="1431171"/>
              <a:ext cx="77160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回溯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446020" y="1422798"/>
              <a:ext cx="77160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 flipH="1" flipV="1">
              <a:off x="4937081" y="1301921"/>
              <a:ext cx="1836201" cy="70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954938" y="1287141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6766014" y="1310775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4956611" y="1840315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805926" y="1843665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圆角矩形 3"/>
            <p:cNvSpPr/>
            <p:nvPr/>
          </p:nvSpPr>
          <p:spPr>
            <a:xfrm>
              <a:off x="5103635" y="692874"/>
              <a:ext cx="1520456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数学模型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34620" y="6166788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826731" y="6170328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插入排序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325907" y="6170326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快速排序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818018" y="6173866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堆排序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560381" y="5383517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二分查找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052492" y="5387057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分组查找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5551667" y="5387055"/>
              <a:ext cx="1763529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广度优先搜索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7469077" y="5390595"/>
              <a:ext cx="1845042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深度优先搜索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119836" y="4614422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全域搜索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739525" y="4607327"/>
              <a:ext cx="156503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启发式搜索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193018" y="3005358"/>
              <a:ext cx="156503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确定性算法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640985" y="3008897"/>
              <a:ext cx="156503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410000" y="3790794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858510" y="3794335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804556" y="3799247"/>
              <a:ext cx="156503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9253592" y="3802787"/>
              <a:ext cx="156503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随机化算法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8112641" y="4607327"/>
              <a:ext cx="1677901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蒙特卡洛法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0419906" y="4600232"/>
              <a:ext cx="1424763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遗传算法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/>
            <p:cNvCxnSpPr>
              <a:stCxn id="29" idx="2"/>
            </p:cNvCxnSpPr>
            <p:nvPr/>
          </p:nvCxnSpPr>
          <p:spPr>
            <a:xfrm flipH="1">
              <a:off x="2060155" y="4216097"/>
              <a:ext cx="14375" cy="178055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 flipV="1">
              <a:off x="1021923" y="5986018"/>
              <a:ext cx="4553814" cy="2126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 flipV="1">
              <a:off x="4704299" y="4426564"/>
              <a:ext cx="1836201" cy="70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 flipV="1">
              <a:off x="9152766" y="4421206"/>
              <a:ext cx="1836201" cy="70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309976" y="5213346"/>
              <a:ext cx="5081622" cy="357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7640986" y="3648564"/>
              <a:ext cx="2311088" cy="354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 flipV="1">
              <a:off x="2886305" y="2833849"/>
              <a:ext cx="5460261" cy="2637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596991" y="598899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4005645" y="5971850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456837" y="597480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300360" y="5181487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4707402" y="5195658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6454685" y="518856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8361462" y="5192101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856254" y="499361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4732204" y="4401736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6543280" y="4405274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565092" y="4192632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9151818" y="4408818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1005426" y="440172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041409" y="419261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9949258" y="3643259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7645535" y="3646797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543804" y="3597155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021109" y="5964587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 flipV="1">
              <a:off x="2056071" y="3593433"/>
              <a:ext cx="3509021" cy="21531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2890784" y="2663418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9851959" y="4596807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……</a:t>
              </a: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404539" y="4143720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……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9337068" y="5382254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……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2333551" y="2254007"/>
              <a:ext cx="1111399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枚举法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3613010" y="2246914"/>
              <a:ext cx="1111399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分治法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4942070" y="2246918"/>
              <a:ext cx="1111399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贪心法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6221530" y="2239825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动态规划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7713641" y="2243365"/>
              <a:ext cx="1329060" cy="425303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逐步求精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 flipH="1">
              <a:off x="2889250" y="2048443"/>
              <a:ext cx="5457316" cy="1061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2889250" y="204844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158071" y="2051981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511948" y="2066154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6918986" y="2048426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4161610" y="2650940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515487" y="2665113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922525" y="2647385"/>
              <a:ext cx="3769" cy="20556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矩形 115"/>
            <p:cNvSpPr/>
            <p:nvPr/>
          </p:nvSpPr>
          <p:spPr>
            <a:xfrm>
              <a:off x="6214628" y="6119445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……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856035" y="226733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基本算法</a:t>
              </a:r>
            </a:p>
          </p:txBody>
        </p:sp>
      </p:grpSp>
      <p:sp>
        <p:nvSpPr>
          <p:cNvPr id="117" name="圆角矩形 116"/>
          <p:cNvSpPr/>
          <p:nvPr/>
        </p:nvSpPr>
        <p:spPr>
          <a:xfrm>
            <a:off x="3140148" y="696412"/>
            <a:ext cx="1520456" cy="42530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实际问题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8" name="直接箭头连接符 117"/>
          <p:cNvCxnSpPr>
            <a:stCxn id="117" idx="3"/>
            <a:endCxn id="4" idx="1"/>
          </p:cNvCxnSpPr>
          <p:nvPr/>
        </p:nvCxnSpPr>
        <p:spPr>
          <a:xfrm flipV="1">
            <a:off x="4660604" y="905526"/>
            <a:ext cx="443031" cy="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圆角矩形 120"/>
          <p:cNvSpPr/>
          <p:nvPr/>
        </p:nvSpPr>
        <p:spPr>
          <a:xfrm>
            <a:off x="3210447" y="3794332"/>
            <a:ext cx="1029354" cy="42530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直接连接符 121"/>
          <p:cNvCxnSpPr/>
          <p:nvPr/>
        </p:nvCxnSpPr>
        <p:spPr>
          <a:xfrm>
            <a:off x="3729183" y="3590061"/>
            <a:ext cx="3769" cy="20556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3241280" y="142026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2052783" y="3579901"/>
            <a:ext cx="3769" cy="20556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4.2.1  </a:t>
            </a:r>
            <a:r>
              <a:rPr lang="zh-CN" altLang="en-US" dirty="0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递归</a:t>
            </a:r>
            <a:r>
              <a:rPr lang="zh-CN" altLang="zh-CN" b="1" dirty="0"/>
              <a:t>的概念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递归指</a:t>
            </a:r>
            <a:r>
              <a:rPr lang="zh-CN" altLang="zh-CN" b="1" dirty="0">
                <a:solidFill>
                  <a:srgbClr val="C00000"/>
                </a:solidFill>
              </a:rPr>
              <a:t>函数调用自身的方法</a:t>
            </a:r>
            <a:r>
              <a:rPr lang="zh-CN" altLang="zh-CN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递归</a:t>
            </a:r>
            <a:r>
              <a:rPr lang="zh-CN" altLang="en-US" dirty="0"/>
              <a:t>具有</a:t>
            </a:r>
            <a:r>
              <a:rPr lang="zh-CN" altLang="en-US" dirty="0">
                <a:solidFill>
                  <a:srgbClr val="C00000"/>
                </a:solidFill>
              </a:rPr>
              <a:t>自我描述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自我繁殖</a:t>
            </a:r>
            <a:r>
              <a:rPr lang="zh-CN" altLang="en-US" dirty="0"/>
              <a:t>的特点</a:t>
            </a:r>
            <a:r>
              <a:rPr lang="zh-CN" altLang="en-US" dirty="0" smtClean="0"/>
              <a:t>。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【例】德罗斯特效应是</a:t>
            </a:r>
            <a:r>
              <a:rPr lang="zh-CN" altLang="zh-CN" dirty="0"/>
              <a:t>递归的一种视觉</a:t>
            </a:r>
            <a:r>
              <a:rPr lang="zh-CN" altLang="zh-CN" dirty="0" smtClean="0"/>
              <a:t>形式</a:t>
            </a:r>
            <a:r>
              <a:rPr lang="zh-CN" altLang="en-US" dirty="0" smtClean="0"/>
              <a:t>。                    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动画</a:t>
            </a:r>
            <a:r>
              <a:rPr lang="en-US" altLang="zh-CN" dirty="0" smtClean="0"/>
              <a:t>】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354" y="3094615"/>
            <a:ext cx="3542561" cy="2530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9766"/>
            <a:ext cx="7336465" cy="36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【例】语言中</a:t>
            </a:r>
            <a:r>
              <a:rPr lang="zh-CN" altLang="en-US" dirty="0" smtClean="0"/>
              <a:t>的</a:t>
            </a:r>
            <a:r>
              <a:rPr lang="zh-CN" altLang="zh-CN" dirty="0" smtClean="0"/>
              <a:t>递归现象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童年</a:t>
            </a:r>
            <a:r>
              <a:rPr lang="zh-CN" altLang="zh-CN" dirty="0"/>
              <a:t>时</a:t>
            </a:r>
            <a:r>
              <a:rPr lang="zh-CN" altLang="zh-CN" dirty="0" smtClean="0"/>
              <a:t>，大人</a:t>
            </a:r>
            <a:r>
              <a:rPr lang="zh-CN" altLang="en-US" dirty="0" smtClean="0"/>
              <a:t>给</a:t>
            </a:r>
            <a:r>
              <a:rPr lang="zh-CN" altLang="zh-CN" dirty="0" smtClean="0"/>
              <a:t>小孩讲故事</a:t>
            </a:r>
            <a:r>
              <a:rPr lang="zh-CN" altLang="zh-CN" dirty="0"/>
              <a:t>：</a:t>
            </a:r>
            <a:r>
              <a:rPr lang="zh-CN" altLang="zh-CN" dirty="0">
                <a:solidFill>
                  <a:srgbClr val="7030A0"/>
                </a:solidFill>
              </a:rPr>
              <a:t>从前有座山，山上有个庙，庙里有个老和尚和小和尚，老和尚给小和尚讲故事，讲的是：从前有座山，山上有个庙，……</a:t>
            </a:r>
            <a:r>
              <a:rPr lang="zh-CN" altLang="zh-CN" dirty="0" smtClean="0">
                <a:solidFill>
                  <a:srgbClr val="7030A0"/>
                </a:solidFill>
              </a:rPr>
              <a:t>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>
              <a:solidFill>
                <a:srgbClr val="7030A0"/>
              </a:solidFill>
            </a:endParaRPr>
          </a:p>
          <a:p>
            <a:pPr lvl="1"/>
            <a:r>
              <a:rPr lang="zh-CN" altLang="en-US" dirty="0" smtClean="0"/>
              <a:t>乔姆斯基指出：</a:t>
            </a:r>
            <a:r>
              <a:rPr lang="zh-CN" altLang="en-US" dirty="0" smtClean="0">
                <a:solidFill>
                  <a:srgbClr val="C00000"/>
                </a:solidFill>
              </a:rPr>
              <a:t>递归性</a:t>
            </a:r>
            <a:r>
              <a:rPr lang="zh-CN" altLang="en-US" dirty="0">
                <a:solidFill>
                  <a:srgbClr val="C00000"/>
                </a:solidFill>
              </a:rPr>
              <a:t>是人类语言至关重要的特性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2637067"/>
            <a:ext cx="12192000" cy="4220934"/>
            <a:chOff x="0" y="2637067"/>
            <a:chExt cx="12192000" cy="422093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637067"/>
              <a:ext cx="12192000" cy="422093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624084"/>
              <a:ext cx="1727200" cy="23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【例】递归广泛</a:t>
            </a:r>
            <a:r>
              <a:rPr lang="zh-CN" altLang="zh-CN" dirty="0"/>
              <a:t>存在于音乐中，</a:t>
            </a:r>
            <a:r>
              <a:rPr lang="zh-CN" altLang="zh-CN" dirty="0" smtClean="0"/>
              <a:t>如拉威尔《波丽露舞曲》</a:t>
            </a:r>
            <a:r>
              <a:rPr lang="zh-CN" altLang="zh-CN" dirty="0"/>
              <a:t>，在持续</a:t>
            </a:r>
            <a:r>
              <a:rPr lang="en-US" altLang="zh-CN" dirty="0"/>
              <a:t>15</a:t>
            </a:r>
            <a:r>
              <a:rPr lang="zh-CN" altLang="zh-CN" dirty="0"/>
              <a:t>分钟时间里，</a:t>
            </a:r>
            <a:r>
              <a:rPr lang="zh-CN" altLang="zh-CN" dirty="0" smtClean="0"/>
              <a:t>音乐节奏</a:t>
            </a:r>
            <a:r>
              <a:rPr lang="zh-CN" altLang="zh-CN" dirty="0"/>
              <a:t>从头到尾都一样，主旋律不断反复演奏了</a:t>
            </a:r>
            <a:r>
              <a:rPr lang="en-US" altLang="zh-CN" dirty="0"/>
              <a:t>9</a:t>
            </a:r>
            <a:r>
              <a:rPr lang="zh-CN" altLang="zh-CN" dirty="0"/>
              <a:t>次，音乐</a:t>
            </a:r>
            <a:r>
              <a:rPr lang="zh-CN" altLang="zh-CN" dirty="0" smtClean="0"/>
              <a:t>强度从头到尾</a:t>
            </a:r>
            <a:r>
              <a:rPr lang="zh-CN" altLang="zh-CN" dirty="0"/>
              <a:t>慢慢渐强。整部作品反复演奏相同的旋律，表现出强烈的递归结构特点。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9468"/>
            <a:ext cx="12192000" cy="3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的定义与方法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在函数定义</a:t>
            </a:r>
            <a:r>
              <a:rPr lang="zh-CN" altLang="zh-CN"/>
              <a:t>中出现了</a:t>
            </a:r>
            <a:r>
              <a:rPr lang="zh-CN" altLang="zh-CN">
                <a:solidFill>
                  <a:srgbClr val="C00000"/>
                </a:solidFill>
              </a:rPr>
              <a:t>对自己本身的调用</a:t>
            </a:r>
            <a:r>
              <a:rPr lang="zh-CN" altLang="zh-CN"/>
              <a:t>，称为直接递归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如果</a:t>
            </a:r>
            <a:r>
              <a:rPr lang="zh-CN" altLang="zh-CN" smtClean="0"/>
              <a:t>函数</a:t>
            </a:r>
            <a:r>
              <a:rPr lang="zh-CN" altLang="zh-CN"/>
              <a:t>形成了环状调用链</a:t>
            </a:r>
            <a:r>
              <a:rPr lang="zh-CN" altLang="zh-CN" smtClean="0"/>
              <a:t>，称为</a:t>
            </a:r>
            <a:r>
              <a:rPr lang="zh-CN" altLang="zh-CN"/>
              <a:t>间接递归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递归思想：</a:t>
            </a:r>
            <a:endParaRPr lang="en-US" altLang="zh-CN" smtClean="0"/>
          </a:p>
          <a:p>
            <a:pPr lvl="2"/>
            <a:r>
              <a:rPr lang="zh-CN" altLang="zh-CN" smtClean="0"/>
              <a:t>将大型复杂问题分解成规模</a:t>
            </a:r>
            <a:r>
              <a:rPr lang="zh-CN" altLang="zh-CN"/>
              <a:t>更</a:t>
            </a:r>
            <a:r>
              <a:rPr lang="zh-CN" altLang="zh-CN" smtClean="0"/>
              <a:t>小、</a:t>
            </a:r>
            <a:r>
              <a:rPr lang="zh-CN" altLang="zh-CN"/>
              <a:t>与原问题有相同解法的子问题来求解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只需要</a:t>
            </a:r>
            <a:r>
              <a:rPr lang="zh-CN" altLang="zh-CN" smtClean="0"/>
              <a:t>少量程序</a:t>
            </a:r>
            <a:r>
              <a:rPr lang="zh-CN" altLang="zh-CN"/>
              <a:t>，就可以描述解题</a:t>
            </a:r>
            <a:r>
              <a:rPr lang="zh-CN" altLang="zh-CN" smtClean="0"/>
              <a:t>过程的</a:t>
            </a:r>
            <a:r>
              <a:rPr lang="zh-CN" altLang="zh-CN"/>
              <a:t>多次重复计算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b="1">
                <a:solidFill>
                  <a:srgbClr val="C00000"/>
                </a:solidFill>
              </a:rPr>
              <a:t>递归的执行分为递推和回溯两个阶段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递推阶段，将较复杂</a:t>
            </a:r>
            <a:r>
              <a:rPr lang="zh-CN" altLang="zh-CN" smtClean="0"/>
              <a:t>问题的</a:t>
            </a:r>
            <a:r>
              <a:rPr lang="zh-CN" altLang="zh-CN"/>
              <a:t>求解，递推到比原问题更</a:t>
            </a:r>
            <a:r>
              <a:rPr lang="zh-CN" altLang="zh-CN" smtClean="0"/>
              <a:t>简单的</a:t>
            </a:r>
            <a:r>
              <a:rPr lang="zh-CN" altLang="zh-CN"/>
              <a:t>子</a:t>
            </a:r>
            <a:r>
              <a:rPr lang="zh-CN" altLang="zh-CN" smtClean="0"/>
              <a:t>问题求解。</a:t>
            </a:r>
            <a:endParaRPr lang="en-US" altLang="zh-CN" smtClean="0"/>
          </a:p>
          <a:p>
            <a:pPr lvl="2"/>
            <a:r>
              <a:rPr lang="zh-CN" altLang="zh-CN" smtClean="0"/>
              <a:t>递归必须有</a:t>
            </a:r>
            <a:r>
              <a:rPr lang="zh-CN" altLang="zh-CN"/>
              <a:t>终止递推的</a:t>
            </a:r>
            <a:r>
              <a:rPr lang="zh-CN" altLang="zh-CN" b="1">
                <a:solidFill>
                  <a:srgbClr val="C00000"/>
                </a:solidFill>
              </a:rPr>
              <a:t>边界条件</a:t>
            </a:r>
            <a:r>
              <a:rPr lang="zh-CN" altLang="zh-CN"/>
              <a:t>，</a:t>
            </a:r>
            <a:r>
              <a:rPr lang="zh-CN" altLang="zh-CN" smtClean="0"/>
              <a:t>否则将</a:t>
            </a:r>
            <a:r>
              <a:rPr lang="zh-CN" altLang="zh-CN"/>
              <a:t>陷入无限</a:t>
            </a:r>
            <a:r>
              <a:rPr lang="zh-CN" altLang="zh-CN" smtClean="0"/>
              <a:t>循环中。</a:t>
            </a:r>
            <a:endParaRPr lang="en-US" altLang="zh-CN" smtClean="0"/>
          </a:p>
          <a:p>
            <a:pPr lvl="2"/>
            <a:r>
              <a:rPr lang="zh-CN" altLang="zh-CN" smtClean="0"/>
              <a:t>回溯阶段利用</a:t>
            </a:r>
            <a:r>
              <a:rPr lang="zh-CN" altLang="zh-CN" b="1">
                <a:solidFill>
                  <a:srgbClr val="C00000"/>
                </a:solidFill>
              </a:rPr>
              <a:t>基本公式</a:t>
            </a:r>
            <a:r>
              <a:rPr lang="zh-CN" altLang="zh-CN"/>
              <a:t>进行计算，逐级回溯，依次得到复杂问题的解。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【例】怎样移动</a:t>
            </a:r>
            <a:r>
              <a:rPr lang="en-US" altLang="zh-CN" dirty="0"/>
              <a:t>100</a:t>
            </a:r>
            <a:r>
              <a:rPr lang="zh-CN" altLang="zh-CN" dirty="0"/>
              <a:t>个箱子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首先</a:t>
            </a:r>
            <a:r>
              <a:rPr lang="zh-CN" altLang="zh-CN" dirty="0"/>
              <a:t>移动</a:t>
            </a:r>
            <a:r>
              <a:rPr lang="en-US" altLang="zh-CN" dirty="0"/>
              <a:t>1</a:t>
            </a:r>
            <a:r>
              <a:rPr lang="zh-CN" altLang="zh-CN" dirty="0"/>
              <a:t>个箱子，并记下它移动的位置</a:t>
            </a:r>
            <a:r>
              <a:rPr lang="zh-CN" altLang="zh-CN" sz="1800" dirty="0"/>
              <a:t>（边界条件）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然后</a:t>
            </a:r>
            <a:r>
              <a:rPr lang="zh-CN" altLang="zh-CN" dirty="0"/>
              <a:t>再移动其余</a:t>
            </a:r>
            <a:r>
              <a:rPr lang="en-US" altLang="zh-CN" dirty="0"/>
              <a:t>99</a:t>
            </a:r>
            <a:r>
              <a:rPr lang="zh-CN" altLang="zh-CN" dirty="0"/>
              <a:t>个箱子，</a:t>
            </a:r>
            <a:r>
              <a:rPr lang="zh-CN" altLang="zh-CN" dirty="0" smtClean="0"/>
              <a:t>问题变为</a:t>
            </a:r>
            <a:r>
              <a:rPr lang="zh-CN" altLang="zh-CN" dirty="0"/>
              <a:t>怎样移动</a:t>
            </a:r>
            <a:r>
              <a:rPr lang="en-US" altLang="zh-CN" dirty="0"/>
              <a:t>1</a:t>
            </a:r>
            <a:r>
              <a:rPr lang="zh-CN" altLang="zh-CN" dirty="0"/>
              <a:t>个箱子</a:t>
            </a:r>
            <a:r>
              <a:rPr lang="zh-CN" altLang="zh-CN" sz="1800" dirty="0"/>
              <a:t>（基本公式）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【例】集合论</a:t>
            </a:r>
            <a:r>
              <a:rPr lang="zh-CN" altLang="zh-CN" dirty="0"/>
              <a:t>对自然数的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zh-CN" dirty="0"/>
              <a:t>是一个自然数</a:t>
            </a:r>
            <a:r>
              <a:rPr lang="zh-CN" altLang="zh-CN" sz="1800" dirty="0"/>
              <a:t>（边界条件</a:t>
            </a:r>
            <a:r>
              <a:rPr lang="zh-CN" altLang="zh-CN" sz="1800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自然数都有一个</a:t>
            </a:r>
            <a:r>
              <a:rPr lang="zh-CN" altLang="zh-CN" dirty="0" smtClean="0"/>
              <a:t>后继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</a:t>
            </a:r>
            <a:r>
              <a:rPr lang="zh-CN" altLang="zh-CN" dirty="0"/>
              <a:t>一个后继也是自然数</a:t>
            </a:r>
            <a:r>
              <a:rPr lang="zh-CN" altLang="zh-CN" sz="1800" dirty="0"/>
              <a:t>（基本公式）</a:t>
            </a:r>
            <a:r>
              <a:rPr lang="zh-CN" altLang="zh-CN" dirty="0"/>
              <a:t>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【例】阶乘</a:t>
            </a:r>
            <a:r>
              <a:rPr lang="zh-CN" altLang="zh-CN" dirty="0"/>
              <a:t>的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0</a:t>
            </a:r>
            <a:r>
              <a:rPr lang="zh-CN" altLang="zh-CN" dirty="0"/>
              <a:t>！</a:t>
            </a:r>
            <a:r>
              <a:rPr lang="en-US" altLang="zh-CN" dirty="0"/>
              <a:t>=1</a:t>
            </a:r>
            <a:r>
              <a:rPr lang="zh-CN" altLang="zh-CN" sz="1800" dirty="0"/>
              <a:t>（边界条件）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</a:t>
            </a:r>
            <a:r>
              <a:rPr lang="en-US" altLang="zh-CN" dirty="0"/>
              <a:t>n&gt;1</a:t>
            </a:r>
            <a:r>
              <a:rPr lang="zh-CN" altLang="zh-CN" dirty="0"/>
              <a:t>的整数：</a:t>
            </a:r>
            <a:r>
              <a:rPr lang="en-US" altLang="zh-CN" dirty="0"/>
              <a:t>n</a:t>
            </a:r>
            <a:r>
              <a:rPr lang="zh-CN" altLang="zh-CN" dirty="0"/>
              <a:t>！</a:t>
            </a:r>
            <a:r>
              <a:rPr lang="en-US" altLang="zh-CN" dirty="0"/>
              <a:t>=(n*</a:t>
            </a:r>
            <a:r>
              <a:rPr lang="en-US" altLang="zh-CN" dirty="0" err="1"/>
              <a:t>Fac</a:t>
            </a:r>
            <a:r>
              <a:rPr lang="en-US" altLang="zh-CN" dirty="0"/>
              <a:t>(n-1))</a:t>
            </a:r>
            <a:r>
              <a:rPr lang="zh-CN" altLang="zh-CN" sz="1800" dirty="0"/>
              <a:t>（基本公式）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的终止条件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当</a:t>
            </a:r>
            <a:r>
              <a:rPr lang="zh-CN" altLang="zh-CN"/>
              <a:t>边界条件不满足时，递归就前进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当</a:t>
            </a:r>
            <a:r>
              <a:rPr lang="zh-CN" altLang="zh-CN"/>
              <a:t>边界条件满足时，递归就开始回溯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可见</a:t>
            </a:r>
            <a:r>
              <a:rPr lang="zh-CN" altLang="zh-CN"/>
              <a:t>递归实现了</a:t>
            </a:r>
            <a:r>
              <a:rPr lang="zh-CN" altLang="zh-CN" smtClean="0"/>
              <a:t>某种</a:t>
            </a:r>
            <a:r>
              <a:rPr lang="zh-CN" altLang="en-US" smtClean="0"/>
              <a:t>形式</a:t>
            </a:r>
            <a:r>
              <a:rPr lang="zh-CN" altLang="zh-CN" smtClean="0"/>
              <a:t>的循环。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/>
              <a:t>递归函数在</a:t>
            </a:r>
            <a:r>
              <a:rPr lang="zh-CN" altLang="zh-CN" smtClean="0"/>
              <a:t>每次调用</a:t>
            </a:r>
            <a:r>
              <a:rPr lang="zh-CN" altLang="zh-CN"/>
              <a:t>后，必须越来越接近边界条件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当递归符合边界条件</a:t>
            </a:r>
            <a:r>
              <a:rPr lang="zh-CN" altLang="zh-CN"/>
              <a:t>时，</a:t>
            </a:r>
            <a:r>
              <a:rPr lang="zh-CN" altLang="zh-CN" smtClean="0"/>
              <a:t>它不再</a:t>
            </a:r>
            <a:r>
              <a:rPr lang="zh-CN" altLang="zh-CN"/>
              <a:t>调用自身，递</a:t>
            </a:r>
            <a:r>
              <a:rPr lang="zh-CN" altLang="zh-CN" smtClean="0"/>
              <a:t>推停止</a:t>
            </a:r>
            <a:r>
              <a:rPr lang="zh-CN" altLang="zh-CN"/>
              <a:t>，</a:t>
            </a:r>
            <a:r>
              <a:rPr lang="zh-CN" altLang="zh-CN" smtClean="0"/>
              <a:t>并开始回溯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如果递归函数</a:t>
            </a:r>
            <a:r>
              <a:rPr lang="zh-CN" altLang="en-US" smtClean="0"/>
              <a:t>始终</a:t>
            </a:r>
            <a:r>
              <a:rPr lang="zh-CN" altLang="zh-CN" smtClean="0"/>
              <a:t>无法</a:t>
            </a:r>
            <a:r>
              <a:rPr lang="zh-CN" altLang="zh-CN"/>
              <a:t>满足边界条件，则程序会因为内存单元溢出</a:t>
            </a:r>
            <a:r>
              <a:rPr lang="zh-CN" altLang="zh-CN" smtClean="0"/>
              <a:t>而失败退出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2563"/>
            <a:ext cx="10058400" cy="16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阶乘</a:t>
            </a:r>
            <a:r>
              <a:rPr lang="zh-CN" altLang="zh-CN" b="1" dirty="0"/>
              <a:t>的递归过程分析</a:t>
            </a:r>
            <a:endParaRPr lang="zh-CN" altLang="zh-CN" dirty="0"/>
          </a:p>
          <a:p>
            <a:pPr lvl="1"/>
            <a:endParaRPr lang="en-US" altLang="zh-CN" sz="1000" dirty="0"/>
          </a:p>
          <a:p>
            <a:pPr marL="0" lvl="1" indent="0">
              <a:buNone/>
            </a:pPr>
            <a:r>
              <a:rPr lang="zh-CN" altLang="zh-CN" dirty="0" smtClean="0"/>
              <a:t>【例】以</a:t>
            </a:r>
            <a:r>
              <a:rPr lang="zh-CN" altLang="zh-CN" dirty="0"/>
              <a:t>阶乘</a:t>
            </a:r>
            <a:r>
              <a:rPr lang="en-US" altLang="zh-CN" dirty="0"/>
              <a:t>3</a:t>
            </a:r>
            <a:r>
              <a:rPr lang="zh-CN" altLang="zh-CN" dirty="0"/>
              <a:t>！的计算为例，说明递归的执行过程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）递推过程</a:t>
            </a:r>
          </a:p>
          <a:p>
            <a:pPr lvl="2"/>
            <a:r>
              <a:rPr lang="zh-CN" altLang="zh-CN" dirty="0" smtClean="0"/>
              <a:t>计算</a:t>
            </a:r>
            <a:r>
              <a:rPr lang="en-US" altLang="zh-CN" dirty="0"/>
              <a:t>3</a:t>
            </a:r>
            <a:r>
              <a:rPr lang="en-US" altLang="zh-CN" dirty="0" smtClean="0"/>
              <a:t>!</a:t>
            </a:r>
            <a:r>
              <a:rPr lang="zh-CN" altLang="zh-CN" dirty="0" smtClean="0"/>
              <a:t>时，先</a:t>
            </a:r>
            <a:r>
              <a:rPr lang="zh-CN" altLang="zh-CN" dirty="0"/>
              <a:t>计算</a:t>
            </a:r>
            <a:r>
              <a:rPr lang="en-US" altLang="zh-CN" dirty="0"/>
              <a:t>2</a:t>
            </a:r>
            <a:r>
              <a:rPr lang="en-US" altLang="zh-CN" dirty="0" smtClean="0"/>
              <a:t>!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2!</a:t>
            </a:r>
            <a:r>
              <a:rPr lang="zh-CN" altLang="zh-CN" dirty="0"/>
              <a:t>的计算值回代就可以求出</a:t>
            </a:r>
            <a:r>
              <a:rPr lang="en-US" altLang="zh-CN" dirty="0"/>
              <a:t>3!</a:t>
            </a:r>
            <a:r>
              <a:rPr lang="zh-CN" altLang="zh-CN" dirty="0"/>
              <a:t>的值（</a:t>
            </a:r>
            <a:r>
              <a:rPr lang="en-US" altLang="zh-CN" dirty="0"/>
              <a:t>3!=3*2!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并不知道</a:t>
            </a:r>
            <a:r>
              <a:rPr lang="en-US" altLang="zh-CN" dirty="0"/>
              <a:t>2!</a:t>
            </a:r>
            <a:r>
              <a:rPr lang="zh-CN" altLang="zh-CN" dirty="0"/>
              <a:t>的值是多少，因此需要先计算</a:t>
            </a:r>
            <a:r>
              <a:rPr lang="en-US" altLang="zh-CN" dirty="0"/>
              <a:t>1!</a:t>
            </a:r>
            <a:r>
              <a:rPr lang="zh-CN" altLang="zh-CN" dirty="0"/>
              <a:t>的</a:t>
            </a:r>
            <a:r>
              <a:rPr lang="zh-CN" altLang="zh-CN" dirty="0" smtClean="0"/>
              <a:t>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1!</a:t>
            </a:r>
            <a:r>
              <a:rPr lang="zh-CN" altLang="zh-CN" dirty="0"/>
              <a:t>的值回代就可以求出</a:t>
            </a:r>
            <a:r>
              <a:rPr lang="en-US" altLang="zh-CN" dirty="0"/>
              <a:t>2!</a:t>
            </a:r>
            <a:r>
              <a:rPr lang="zh-CN" altLang="zh-CN" dirty="0"/>
              <a:t>的值（</a:t>
            </a:r>
            <a:r>
              <a:rPr lang="en-US" altLang="zh-CN" dirty="0"/>
              <a:t>2!=2*1!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而</a:t>
            </a:r>
            <a:r>
              <a:rPr lang="zh-CN" altLang="zh-CN" dirty="0"/>
              <a:t>计算</a:t>
            </a:r>
            <a:r>
              <a:rPr lang="en-US" altLang="zh-CN" dirty="0"/>
              <a:t>1!</a:t>
            </a:r>
            <a:r>
              <a:rPr lang="zh-CN" altLang="zh-CN" dirty="0"/>
              <a:t>的值时，必须先计算</a:t>
            </a:r>
            <a:r>
              <a:rPr lang="en-US" altLang="zh-CN" dirty="0"/>
              <a:t>0</a:t>
            </a:r>
            <a:r>
              <a:rPr lang="en-US" altLang="zh-CN" dirty="0" smtClean="0"/>
              <a:t>!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0!</a:t>
            </a:r>
            <a:r>
              <a:rPr lang="zh-CN" altLang="zh-CN" dirty="0"/>
              <a:t>的值回代就可以求出</a:t>
            </a:r>
            <a:r>
              <a:rPr lang="en-US" altLang="zh-CN" dirty="0"/>
              <a:t>1!</a:t>
            </a:r>
            <a:r>
              <a:rPr lang="zh-CN" altLang="zh-CN" dirty="0"/>
              <a:t>的值（</a:t>
            </a:r>
            <a:r>
              <a:rPr lang="en-US" altLang="zh-CN" dirty="0"/>
              <a:t>1!=1*0!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这时</a:t>
            </a:r>
            <a:r>
              <a:rPr lang="en-US" altLang="zh-CN" dirty="0"/>
              <a:t>0</a:t>
            </a:r>
            <a:r>
              <a:rPr lang="zh-CN" altLang="zh-CN" dirty="0"/>
              <a:t>！</a:t>
            </a:r>
            <a:r>
              <a:rPr lang="en-US" altLang="zh-CN" dirty="0"/>
              <a:t>=1</a:t>
            </a:r>
            <a:r>
              <a:rPr lang="zh-CN" altLang="zh-CN" dirty="0"/>
              <a:t>是阶乘的</a:t>
            </a:r>
            <a:r>
              <a:rPr lang="zh-CN" altLang="zh-CN" dirty="0" smtClean="0"/>
              <a:t>边界条件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递归</a:t>
            </a:r>
            <a:r>
              <a:rPr lang="zh-CN" altLang="zh-CN" dirty="0"/>
              <a:t>满足这个边界条件时</a:t>
            </a:r>
            <a:r>
              <a:rPr lang="zh-CN" altLang="zh-CN" dirty="0" smtClean="0"/>
              <a:t>，递</a:t>
            </a:r>
            <a:r>
              <a:rPr lang="zh-CN" altLang="zh-CN" dirty="0"/>
              <a:t>推过程结束。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经典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：勾股定理证明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40" y="1265163"/>
            <a:ext cx="11107915" cy="55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5" y="1876832"/>
            <a:ext cx="11236960" cy="3848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）回溯过程</a:t>
            </a:r>
          </a:p>
          <a:p>
            <a:pPr lvl="2"/>
            <a:r>
              <a:rPr lang="zh-CN" altLang="zh-CN"/>
              <a:t>递归满足边界条件</a:t>
            </a:r>
            <a:r>
              <a:rPr lang="zh-CN" altLang="zh-CN" smtClean="0"/>
              <a:t>后，</a:t>
            </a:r>
            <a:r>
              <a:rPr lang="zh-CN" altLang="zh-CN"/>
              <a:t>递归开始进行回溯，</a:t>
            </a:r>
            <a:r>
              <a:rPr lang="zh-CN" altLang="zh-CN" smtClean="0"/>
              <a:t>即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（</a:t>
            </a:r>
            <a:r>
              <a:rPr lang="en-US" altLang="zh-CN"/>
              <a:t>0</a:t>
            </a:r>
            <a:r>
              <a:rPr lang="zh-CN" altLang="zh-CN"/>
              <a:t>！</a:t>
            </a:r>
            <a:r>
              <a:rPr lang="en-US" altLang="zh-CN"/>
              <a:t>=1</a:t>
            </a:r>
            <a:r>
              <a:rPr lang="zh-CN" altLang="zh-CN"/>
              <a:t>）→（</a:t>
            </a:r>
            <a:r>
              <a:rPr lang="en-US" altLang="zh-CN"/>
              <a:t>1</a:t>
            </a:r>
            <a:r>
              <a:rPr lang="zh-CN" altLang="zh-CN"/>
              <a:t>！</a:t>
            </a:r>
            <a:r>
              <a:rPr lang="en-US" altLang="zh-CN"/>
              <a:t>=1*1</a:t>
            </a:r>
            <a:r>
              <a:rPr lang="zh-CN" altLang="zh-CN"/>
              <a:t>）→（</a:t>
            </a:r>
            <a:r>
              <a:rPr lang="en-US" altLang="zh-CN"/>
              <a:t>2</a:t>
            </a:r>
            <a:r>
              <a:rPr lang="zh-CN" altLang="zh-CN"/>
              <a:t>！</a:t>
            </a:r>
            <a:r>
              <a:rPr lang="en-US" altLang="zh-CN"/>
              <a:t>=2*1</a:t>
            </a:r>
            <a:r>
              <a:rPr lang="zh-CN" altLang="zh-CN"/>
              <a:t>）→（</a:t>
            </a:r>
            <a:r>
              <a:rPr lang="en-US" altLang="zh-CN"/>
              <a:t>3</a:t>
            </a:r>
            <a:r>
              <a:rPr lang="zh-CN" altLang="zh-CN"/>
              <a:t>！</a:t>
            </a:r>
            <a:r>
              <a:rPr lang="en-US" altLang="zh-CN"/>
              <a:t>=3*2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最终</a:t>
            </a:r>
            <a:r>
              <a:rPr lang="zh-CN" altLang="zh-CN"/>
              <a:t>得出</a:t>
            </a:r>
            <a:r>
              <a:rPr lang="en-US" altLang="zh-CN"/>
              <a:t>3</a:t>
            </a:r>
            <a:r>
              <a:rPr lang="zh-CN" altLang="zh-CN"/>
              <a:t>！</a:t>
            </a:r>
            <a:r>
              <a:rPr lang="en-US" altLang="zh-CN"/>
              <a:t>=6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递归</a:t>
            </a:r>
            <a:r>
              <a:rPr lang="zh-CN" altLang="zh-CN" b="1" dirty="0"/>
              <a:t>的应用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）递归</a:t>
            </a:r>
            <a:r>
              <a:rPr lang="zh-CN" altLang="zh-CN" dirty="0" smtClean="0"/>
              <a:t>适用</a:t>
            </a:r>
            <a:r>
              <a:rPr lang="zh-CN" altLang="en-US" dirty="0" smtClean="0"/>
              <a:t>条件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</a:t>
            </a:r>
            <a:r>
              <a:rPr lang="zh-CN" altLang="en-US" dirty="0" smtClean="0"/>
              <a:t>是</a:t>
            </a:r>
            <a:r>
              <a:rPr lang="zh-CN" altLang="zh-CN" dirty="0" smtClean="0"/>
              <a:t>按</a:t>
            </a:r>
            <a:r>
              <a:rPr lang="zh-CN" altLang="zh-CN" dirty="0"/>
              <a:t>递归定义的</a:t>
            </a:r>
            <a:r>
              <a:rPr lang="zh-CN" altLang="zh-CN" sz="1800" dirty="0"/>
              <a:t>（如</a:t>
            </a:r>
            <a:r>
              <a:rPr lang="zh-CN" altLang="zh-CN" sz="1800" dirty="0" smtClean="0"/>
              <a:t>阶乘）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问题</a:t>
            </a:r>
            <a:r>
              <a:rPr lang="zh-CN" altLang="zh-CN" dirty="0"/>
              <a:t>可以按递归算法求解</a:t>
            </a:r>
            <a:r>
              <a:rPr lang="zh-CN" altLang="zh-CN" sz="1800" dirty="0"/>
              <a:t>（如回溯）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数据结构</a:t>
            </a:r>
            <a:r>
              <a:rPr lang="zh-CN" altLang="zh-CN" dirty="0"/>
              <a:t>是按递归定义的</a:t>
            </a:r>
            <a:r>
              <a:rPr lang="zh-CN" altLang="zh-CN" sz="1800" dirty="0"/>
              <a:t>（如树遍历</a:t>
            </a:r>
            <a:r>
              <a:rPr lang="zh-CN" altLang="zh-CN" sz="1800" dirty="0" smtClean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递归基本条件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通过递归可以</a:t>
            </a:r>
            <a:r>
              <a:rPr lang="zh-CN" altLang="zh-CN" dirty="0"/>
              <a:t>缩小问题的规模，</a:t>
            </a:r>
            <a:r>
              <a:rPr lang="zh-CN" altLang="zh-CN" dirty="0" smtClean="0"/>
              <a:t>而且存在</a:t>
            </a:r>
            <a:r>
              <a:rPr lang="zh-CN" altLang="zh-CN" dirty="0"/>
              <a:t>递归基本公式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存在</a:t>
            </a:r>
            <a:r>
              <a:rPr lang="zh-CN" altLang="zh-CN" dirty="0"/>
              <a:t>边界条件，递归达到边界条件时退出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）递归的缺点</a:t>
            </a:r>
            <a:endParaRPr lang="en-US" altLang="zh-CN" dirty="0"/>
          </a:p>
          <a:p>
            <a:pPr lvl="2"/>
            <a:r>
              <a:rPr lang="zh-CN" altLang="zh-CN" dirty="0"/>
              <a:t>递归算法比常用算法运行效率低；</a:t>
            </a:r>
            <a:endParaRPr lang="en-US" altLang="zh-CN" dirty="0"/>
          </a:p>
          <a:p>
            <a:pPr lvl="2"/>
            <a:r>
              <a:rPr lang="zh-CN" altLang="zh-CN" dirty="0"/>
              <a:t>递归次数过多</a:t>
            </a:r>
            <a:r>
              <a:rPr lang="zh-CN" altLang="zh-CN" dirty="0" smtClean="0"/>
              <a:t>容易</a:t>
            </a:r>
            <a:r>
              <a:rPr lang="zh-CN" altLang="en-US" dirty="0" smtClean="0"/>
              <a:t>时，容易</a:t>
            </a:r>
            <a:r>
              <a:rPr lang="zh-CN" altLang="zh-CN" dirty="0" smtClean="0"/>
              <a:t>造成</a:t>
            </a:r>
            <a:r>
              <a:rPr lang="zh-CN" altLang="zh-CN" dirty="0"/>
              <a:t>内存单元不够而产生数据溢出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6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递归</a:t>
            </a:r>
            <a:r>
              <a:rPr lang="zh-CN" altLang="zh-CN" b="1" dirty="0"/>
              <a:t>算法程序设计案例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【例】递归函数</a:t>
            </a:r>
            <a:r>
              <a:rPr lang="zh-CN" altLang="en-US" dirty="0" smtClean="0"/>
              <a:t>算法的</a:t>
            </a:r>
            <a:r>
              <a:rPr lang="zh-CN" altLang="zh-CN" dirty="0" smtClean="0"/>
              <a:t>伪代码：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5706"/>
              </p:ext>
            </p:extLst>
          </p:nvPr>
        </p:nvGraphicFramePr>
        <p:xfrm>
          <a:off x="1281984" y="1742885"/>
          <a:ext cx="4921996" cy="3164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1996"/>
              </a:tblGrid>
              <a:tr h="31643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alt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</a:t>
                      </a:r>
                      <a:r>
                        <a:rPr lang="zh-CN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递归函数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59715" algn="just">
                        <a:spcAft>
                          <a:spcPts val="0"/>
                        </a:spcAft>
                      </a:pPr>
                      <a:r>
                        <a:rPr lang="en-US" alt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递归函数</a:t>
                      </a: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基本公式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if </a:t>
                      </a:r>
                      <a:r>
                        <a:rPr lang="zh-CN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满足边界条件</a:t>
                      </a: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then </a:t>
                      </a:r>
                      <a:r>
                        <a:rPr 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  <a:r>
                        <a:rPr lang="zh-CN" altLang="en-US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else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alt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</a:t>
                      </a:r>
                      <a:r>
                        <a:rPr lang="zh-CN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本身（递归函数）</a:t>
                      </a: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end </a:t>
                      </a: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alt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22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zh-CN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计算值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46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【例】用</a:t>
            </a:r>
            <a:r>
              <a:rPr lang="en-US" altLang="zh-CN" dirty="0"/>
              <a:t>C</a:t>
            </a:r>
            <a:r>
              <a:rPr lang="zh-CN" altLang="zh-CN" dirty="0" smtClean="0"/>
              <a:t>语言求正</a:t>
            </a:r>
            <a:r>
              <a:rPr lang="zh-CN" altLang="zh-CN" dirty="0"/>
              <a:t>整数</a:t>
            </a:r>
            <a:r>
              <a:rPr lang="en-US" altLang="zh-CN" dirty="0"/>
              <a:t>n</a:t>
            </a:r>
            <a:r>
              <a:rPr lang="zh-CN" altLang="zh-CN" dirty="0"/>
              <a:t>的阶乘值</a:t>
            </a:r>
            <a:r>
              <a:rPr lang="en-US" altLang="zh-CN" dirty="0"/>
              <a:t>n</a:t>
            </a:r>
            <a:r>
              <a:rPr lang="zh-CN" altLang="zh-CN" dirty="0"/>
              <a:t>！。</a:t>
            </a:r>
          </a:p>
          <a:p>
            <a:pPr lvl="2"/>
            <a:r>
              <a:rPr lang="zh-CN" altLang="zh-CN" dirty="0" smtClean="0"/>
              <a:t>阶乘</a:t>
            </a:r>
            <a:r>
              <a:rPr lang="zh-CN" altLang="zh-CN" dirty="0"/>
              <a:t>的数学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利用递归函数求阶乘值</a:t>
            </a:r>
            <a:r>
              <a:rPr lang="en-US" altLang="zh-CN" dirty="0"/>
              <a:t>n</a:t>
            </a:r>
            <a:r>
              <a:rPr lang="zh-CN" altLang="en-US" dirty="0"/>
              <a:t>！的</a:t>
            </a:r>
            <a:r>
              <a:rPr lang="en-US" altLang="zh-CN" dirty="0"/>
              <a:t>Python</a:t>
            </a:r>
            <a:r>
              <a:rPr lang="zh-CN" altLang="en-US" dirty="0"/>
              <a:t>程序。</a:t>
            </a:r>
            <a:endParaRPr lang="zh-CN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0949" y="1412093"/>
                <a:ext cx="6622461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2000" i="1">
                          <a:latin typeface="Cambria Math"/>
                        </a:rPr>
                        <m:t> </m:t>
                      </m:r>
                      <m:r>
                        <a:rPr lang="en-US" altLang="zh-CN" sz="2000" i="1">
                          <a:latin typeface="Cambria Math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/>
                        </a:rPr>
                        <m:t>ac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</a:rPr>
                            <m:t>n</m:t>
                          </m:r>
                        </m:e>
                      </m:d>
                      <m:r>
                        <a:rPr lang="en-US" altLang="zh-CN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/>
                        </a:rPr>
                        <m:t>n</m:t>
                      </m:r>
                      <m:r>
                        <a:rPr lang="en-US" altLang="zh-CN" sz="2000">
                          <a:latin typeface="Cambria Math"/>
                        </a:rPr>
                        <m:t>!=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1                              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=0      </m:t>
                              </m:r>
                              <m:r>
                                <a:rPr lang="zh-CN" altLang="zh-CN" sz="2000">
                                  <a:latin typeface="Cambria Math"/>
                                </a:rPr>
                                <m:t>（边界条件）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𝑓𝑎𝑐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≥1      </m:t>
                              </m:r>
                              <m:r>
                                <a:rPr lang="zh-CN" altLang="zh-CN" sz="2000">
                                  <a:latin typeface="Cambria Math"/>
                                </a:rPr>
                                <m:t>（基本公式）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9" y="1412093"/>
                <a:ext cx="6622461" cy="7788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23780"/>
              </p:ext>
            </p:extLst>
          </p:nvPr>
        </p:nvGraphicFramePr>
        <p:xfrm>
          <a:off x="701734" y="2834959"/>
          <a:ext cx="11130598" cy="28166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1843"/>
                <a:gridCol w="6838755"/>
              </a:tblGrid>
              <a:tr h="194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# -*- coding:utf-8 -*-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def fac(n):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    if n==0: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        return 1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    return n*fac(n-1)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# </a:t>
                      </a:r>
                      <a:r>
                        <a:rPr lang="zh-CN" sz="2400" b="0" kern="100" dirty="0">
                          <a:effectLst/>
                        </a:rPr>
                        <a:t>采用</a:t>
                      </a:r>
                      <a:r>
                        <a:rPr lang="en-US" sz="2400" b="0" kern="100" dirty="0">
                          <a:effectLst/>
                        </a:rPr>
                        <a:t>UTF-8</a:t>
                      </a:r>
                      <a:r>
                        <a:rPr lang="zh-CN" sz="2400" b="0" kern="100" dirty="0">
                          <a:effectLst/>
                        </a:rPr>
                        <a:t>编码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# </a:t>
                      </a:r>
                      <a:r>
                        <a:rPr lang="zh-CN" sz="2400" b="0" kern="100" dirty="0">
                          <a:effectLst/>
                        </a:rPr>
                        <a:t>定义递归函数</a:t>
                      </a:r>
                      <a:r>
                        <a:rPr lang="en-US" sz="2400" b="0" kern="100" dirty="0" err="1">
                          <a:effectLst/>
                        </a:rPr>
                        <a:t>fac</a:t>
                      </a:r>
                      <a:r>
                        <a:rPr lang="en-US" sz="2400" b="0" kern="100" dirty="0">
                          <a:effectLst/>
                        </a:rPr>
                        <a:t>(n)</a:t>
                      </a:r>
                      <a:endParaRPr lang="zh-CN" sz="2400" b="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# </a:t>
                      </a:r>
                      <a:r>
                        <a:rPr lang="zh-CN" sz="2400" b="0" kern="100" dirty="0">
                          <a:effectLst/>
                        </a:rPr>
                        <a:t>判断边界条件，如果</a:t>
                      </a:r>
                      <a:r>
                        <a:rPr lang="en-US" sz="2400" b="0" kern="100" dirty="0">
                          <a:effectLst/>
                        </a:rPr>
                        <a:t>n=0</a:t>
                      </a:r>
                      <a:endParaRPr lang="zh-CN" sz="2400" b="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# </a:t>
                      </a:r>
                      <a:r>
                        <a:rPr lang="zh-CN" sz="2400" b="0" kern="100" dirty="0">
                          <a:effectLst/>
                        </a:rPr>
                        <a:t>返回值</a:t>
                      </a:r>
                      <a:r>
                        <a:rPr lang="en-US" sz="2400" b="0" kern="100" dirty="0">
                          <a:effectLst/>
                        </a:rPr>
                        <a:t>=1</a:t>
                      </a:r>
                      <a:endParaRPr lang="zh-CN" sz="2400" b="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# </a:t>
                      </a:r>
                      <a:r>
                        <a:rPr lang="zh-CN" sz="2400" b="0" kern="100" dirty="0">
                          <a:effectLst/>
                        </a:rPr>
                        <a:t>按基本公式计算，将值返回给</a:t>
                      </a:r>
                      <a:r>
                        <a:rPr lang="en-US" sz="2400" b="0" kern="100" dirty="0" err="1">
                          <a:effectLst/>
                        </a:rPr>
                        <a:t>fac</a:t>
                      </a:r>
                      <a:r>
                        <a:rPr lang="en-US" sz="2400" b="0" kern="100" dirty="0">
                          <a:effectLst/>
                        </a:rPr>
                        <a:t>(n)</a:t>
                      </a:r>
                      <a:endParaRPr lang="zh-CN" sz="24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8764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&gt;&gt;&gt;</a:t>
                      </a:r>
                      <a:r>
                        <a:rPr lang="en-US" sz="2400" kern="100" dirty="0" err="1">
                          <a:solidFill>
                            <a:srgbClr val="FF0000"/>
                          </a:solidFill>
                          <a:effectLst/>
                        </a:rPr>
                        <a:t>fac</a:t>
                      </a: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(5)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120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运行程序，调用递归函数</a:t>
                      </a:r>
                      <a:r>
                        <a:rPr lang="en-US" sz="2400" kern="100" dirty="0" err="1">
                          <a:solidFill>
                            <a:schemeClr val="bg1"/>
                          </a:solidFill>
                          <a:effectLst/>
                        </a:rPr>
                        <a:t>fac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(5)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输出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！的阶乘值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9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分形图的递归调用。</a:t>
            </a:r>
            <a:endParaRPr lang="zh-CN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188" y="1190772"/>
            <a:ext cx="4781550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623" y="1006667"/>
            <a:ext cx="2785805" cy="19036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188" y="3264196"/>
            <a:ext cx="4777564" cy="358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5817058" y="6372237"/>
            <a:ext cx="1835889" cy="457201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自然界分形图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7" t="6459" b="4600"/>
          <a:stretch/>
        </p:blipFill>
        <p:spPr bwMode="auto">
          <a:xfrm>
            <a:off x="8016938" y="2987822"/>
            <a:ext cx="3320566" cy="301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5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175" y="708350"/>
            <a:ext cx="8254563" cy="61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中利用</a:t>
            </a:r>
            <a:r>
              <a:rPr lang="en-US" altLang="zh-CN" dirty="0" smtClean="0"/>
              <a:t>Canvas</a:t>
            </a:r>
            <a:r>
              <a:rPr lang="zh-CN" altLang="en-US" dirty="0"/>
              <a:t>标签</a:t>
            </a:r>
            <a:r>
              <a:rPr lang="zh-CN" altLang="en-US" dirty="0" smtClean="0"/>
              <a:t>画递归</a:t>
            </a:r>
            <a:r>
              <a:rPr lang="zh-CN" altLang="en-US" dirty="0"/>
              <a:t>画</a:t>
            </a:r>
            <a:r>
              <a:rPr lang="zh-CN" altLang="en-US" dirty="0" smtClean="0"/>
              <a:t>树。</a:t>
            </a:r>
            <a:endParaRPr lang="zh-CN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迭代</a:t>
            </a:r>
            <a:r>
              <a:rPr lang="zh-CN" altLang="zh-CN" b="1" dirty="0"/>
              <a:t>的概念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迭代现象广泛</a:t>
            </a:r>
            <a:r>
              <a:rPr lang="zh-CN" altLang="zh-CN" dirty="0"/>
              <a:t>存在</a:t>
            </a:r>
            <a:r>
              <a:rPr lang="zh-CN" altLang="zh-CN" dirty="0" smtClean="0"/>
              <a:t>于工作</a:t>
            </a:r>
            <a:r>
              <a:rPr lang="zh-CN" altLang="zh-CN" dirty="0"/>
              <a:t>和生活中</a:t>
            </a:r>
            <a:r>
              <a:rPr lang="zh-CN" altLang="zh-CN" dirty="0" smtClean="0"/>
              <a:t>。</a:t>
            </a:r>
            <a:r>
              <a:rPr lang="en-US" altLang="zh-CN" dirty="0" smtClean="0"/>
              <a:t>                            【</a:t>
            </a:r>
            <a:r>
              <a:rPr lang="zh-CN" altLang="en-US" dirty="0" smtClean="0"/>
              <a:t>动画</a:t>
            </a:r>
            <a:r>
              <a:rPr lang="en-US" altLang="zh-CN" dirty="0" smtClean="0"/>
              <a:t>】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171" y="1910379"/>
            <a:ext cx="3303631" cy="34909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1910379"/>
            <a:ext cx="7157906" cy="38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软件开发中的迭代过程。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http://s9.rr.itc.cn/r/wapChange/20174_26_0/a7tos7205453209654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02359"/>
            <a:ext cx="12192000" cy="55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</a:t>
            </a:r>
            <a:r>
              <a:rPr lang="zh-CN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是利用变量的原值推算出变量的新值</a:t>
            </a:r>
            <a:r>
              <a:rPr lang="zh-CN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如果</a:t>
            </a:r>
            <a:r>
              <a:rPr lang="zh-CN" altLang="zh-CN" dirty="0"/>
              <a:t>递归是自己调用</a:t>
            </a:r>
            <a:r>
              <a:rPr lang="zh-CN" altLang="zh-CN" dirty="0" smtClean="0"/>
              <a:t>自己</a:t>
            </a:r>
            <a:r>
              <a:rPr lang="zh-CN" altLang="zh-CN" dirty="0"/>
              <a:t>，迭代就是</a:t>
            </a:r>
            <a:r>
              <a:rPr lang="en-US" altLang="zh-CN" dirty="0"/>
              <a:t>A</a:t>
            </a:r>
            <a:r>
              <a:rPr lang="zh-CN" altLang="zh-CN" dirty="0"/>
              <a:t>不停的调用</a:t>
            </a:r>
            <a:r>
              <a:rPr lang="en-US" altLang="zh-CN" dirty="0"/>
              <a:t>B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迭代适合</a:t>
            </a:r>
            <a:r>
              <a:rPr lang="zh-CN" altLang="zh-CN" dirty="0"/>
              <a:t>计算机做重复性操作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在程序中，</a:t>
            </a:r>
            <a:r>
              <a:rPr lang="zh-CN" altLang="en-US" b="1" dirty="0" smtClean="0">
                <a:solidFill>
                  <a:srgbClr val="C00000"/>
                </a:solidFill>
              </a:rPr>
              <a:t>迭代一般用循环实现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344" y="2031063"/>
            <a:ext cx="3942242" cy="38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4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迭代</a:t>
            </a:r>
            <a:r>
              <a:rPr lang="zh-CN" altLang="zh-CN" b="1"/>
              <a:t>的基本策略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）确定迭代</a:t>
            </a:r>
            <a:r>
              <a:rPr lang="zh-CN" altLang="zh-CN" smtClean="0"/>
              <a:t>模型</a:t>
            </a:r>
            <a:endParaRPr lang="en-US" altLang="zh-CN" smtClean="0"/>
          </a:p>
          <a:p>
            <a:pPr lvl="2"/>
            <a:r>
              <a:rPr lang="zh-CN" altLang="zh-CN" smtClean="0"/>
              <a:t>在迭代中，存在</a:t>
            </a:r>
            <a:r>
              <a:rPr lang="zh-CN" altLang="zh-CN"/>
              <a:t>一</a:t>
            </a:r>
            <a:r>
              <a:rPr lang="zh-CN" altLang="zh-CN" smtClean="0"/>
              <a:t>个不断</a:t>
            </a:r>
            <a:r>
              <a:rPr lang="zh-CN" altLang="zh-CN"/>
              <a:t>由旧值递推出新值</a:t>
            </a:r>
            <a:r>
              <a:rPr lang="zh-CN" altLang="zh-CN" smtClean="0"/>
              <a:t>的</a:t>
            </a:r>
            <a:r>
              <a:rPr lang="zh-CN" altLang="zh-CN" smtClean="0">
                <a:solidFill>
                  <a:srgbClr val="C00000"/>
                </a:solidFill>
              </a:rPr>
              <a:t>迭代</a:t>
            </a:r>
            <a:r>
              <a:rPr lang="zh-CN" altLang="zh-CN">
                <a:solidFill>
                  <a:srgbClr val="C00000"/>
                </a:solidFill>
              </a:rPr>
              <a:t>变量</a:t>
            </a:r>
            <a:r>
              <a:rPr lang="zh-CN" altLang="zh-CN"/>
              <a:t>。</a:t>
            </a:r>
          </a:p>
          <a:p>
            <a:pPr lvl="1"/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/>
              <a:t>）建立迭代</a:t>
            </a:r>
            <a:r>
              <a:rPr lang="zh-CN" altLang="zh-CN" smtClean="0"/>
              <a:t>关系式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迭代</a:t>
            </a:r>
            <a:r>
              <a:rPr lang="zh-CN" altLang="zh-CN">
                <a:solidFill>
                  <a:srgbClr val="C00000"/>
                </a:solidFill>
              </a:rPr>
              <a:t>关系式</a:t>
            </a:r>
            <a:r>
              <a:rPr lang="zh-CN" altLang="zh-CN" smtClean="0"/>
              <a:t>是变量</a:t>
            </a:r>
            <a:r>
              <a:rPr lang="zh-CN" altLang="zh-CN"/>
              <a:t>的前一个值</a:t>
            </a:r>
            <a:r>
              <a:rPr lang="zh-CN" altLang="zh-CN" smtClean="0"/>
              <a:t>推出下</a:t>
            </a:r>
            <a:r>
              <a:rPr lang="zh-CN" altLang="zh-CN"/>
              <a:t>一个值的</a:t>
            </a:r>
            <a:r>
              <a:rPr lang="zh-CN" altLang="zh-CN">
                <a:solidFill>
                  <a:srgbClr val="C00000"/>
                </a:solidFill>
              </a:rPr>
              <a:t>基本公式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 smtClean="0"/>
              <a:t>）迭代过程</a:t>
            </a:r>
            <a:r>
              <a:rPr lang="zh-CN" altLang="en-US" smtClean="0"/>
              <a:t>的</a:t>
            </a:r>
            <a:r>
              <a:rPr lang="zh-CN" altLang="zh-CN" smtClean="0"/>
              <a:t>控制</a:t>
            </a:r>
            <a:endParaRPr lang="en-US" altLang="zh-CN" smtClean="0"/>
          </a:p>
          <a:p>
            <a:pPr lvl="2"/>
            <a:r>
              <a:rPr lang="zh-CN" altLang="zh-CN" smtClean="0"/>
              <a:t>不能</a:t>
            </a:r>
            <a:r>
              <a:rPr lang="zh-CN" altLang="zh-CN"/>
              <a:t>让迭代过程无休止地重复</a:t>
            </a:r>
            <a:r>
              <a:rPr lang="zh-CN" altLang="zh-CN" smtClean="0"/>
              <a:t>执行</a:t>
            </a:r>
            <a:r>
              <a:rPr lang="zh-CN" altLang="en-US" smtClean="0"/>
              <a:t>（死循环）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迭代过程控制：</a:t>
            </a:r>
            <a:endParaRPr lang="en-US" altLang="zh-CN" smtClean="0"/>
          </a:p>
          <a:p>
            <a:pPr lvl="3"/>
            <a:r>
              <a:rPr lang="zh-CN" altLang="zh-CN" smtClean="0"/>
              <a:t>迭代</a:t>
            </a:r>
            <a:r>
              <a:rPr lang="zh-CN" altLang="zh-CN"/>
              <a:t>次数是确定</a:t>
            </a:r>
            <a:r>
              <a:rPr lang="zh-CN" altLang="zh-CN" smtClean="0"/>
              <a:t>值</a:t>
            </a:r>
            <a:r>
              <a:rPr lang="zh-CN" altLang="en-US" smtClean="0"/>
              <a:t>时</a:t>
            </a:r>
            <a:r>
              <a:rPr lang="zh-CN" altLang="zh-CN" smtClean="0"/>
              <a:t>，可以构建固定</a:t>
            </a:r>
            <a:r>
              <a:rPr lang="zh-CN" altLang="zh-CN"/>
              <a:t>次数的循环来</a:t>
            </a:r>
            <a:r>
              <a:rPr lang="zh-CN" altLang="zh-CN" smtClean="0"/>
              <a:t>实现迭代</a:t>
            </a:r>
            <a:r>
              <a:rPr lang="zh-CN" altLang="zh-CN"/>
              <a:t>过程的控制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3"/>
            <a:r>
              <a:rPr lang="zh-CN" altLang="zh-CN" smtClean="0"/>
              <a:t>迭代</a:t>
            </a:r>
            <a:r>
              <a:rPr lang="zh-CN" altLang="zh-CN"/>
              <a:t>次数无法</a:t>
            </a:r>
            <a:r>
              <a:rPr lang="zh-CN" altLang="zh-CN" smtClean="0"/>
              <a:t>确定</a:t>
            </a:r>
            <a:r>
              <a:rPr lang="zh-CN" altLang="en-US" smtClean="0"/>
              <a:t>时，</a:t>
            </a:r>
            <a:r>
              <a:rPr lang="zh-CN" altLang="zh-CN" smtClean="0"/>
              <a:t>需要</a:t>
            </a:r>
            <a:r>
              <a:rPr lang="zh-CN" altLang="en-US" smtClean="0"/>
              <a:t>在程序循环体内判断</a:t>
            </a:r>
            <a:r>
              <a:rPr lang="zh-CN" altLang="zh-CN" smtClean="0"/>
              <a:t>结束</a:t>
            </a:r>
            <a:r>
              <a:rPr lang="zh-CN" altLang="zh-CN"/>
              <a:t>迭代过程的条件。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做饭菜</a:t>
            </a:r>
            <a:r>
              <a:rPr lang="zh-CN" altLang="en-US" dirty="0"/>
              <a:t>的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流程图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363" y="1090612"/>
            <a:ext cx="8104883" cy="57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生活</a:t>
            </a:r>
            <a:r>
              <a:rPr lang="zh-CN" altLang="zh-CN" b="1" dirty="0"/>
              <a:t>中的迭代和递归案例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）实现方式</a:t>
            </a:r>
          </a:p>
          <a:p>
            <a:pPr lvl="2"/>
            <a:r>
              <a:rPr lang="zh-CN" altLang="en-US" dirty="0"/>
              <a:t>递归和迭代都是重复执行某段</a:t>
            </a:r>
            <a:r>
              <a:rPr lang="zh-CN" altLang="en-US" dirty="0" smtClean="0"/>
              <a:t>程序代码；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递归</a:t>
            </a:r>
            <a:r>
              <a:rPr lang="zh-CN" altLang="en-US" dirty="0"/>
              <a:t>通过</a:t>
            </a:r>
            <a:r>
              <a:rPr lang="zh-CN" altLang="en-US" dirty="0" smtClean="0"/>
              <a:t>重复自身</a:t>
            </a:r>
            <a:r>
              <a:rPr lang="zh-CN" altLang="en-US" dirty="0"/>
              <a:t>调用来实现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迭代</a:t>
            </a:r>
            <a:r>
              <a:rPr lang="zh-CN" altLang="en-US" dirty="0"/>
              <a:t>采用循环实现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递归</a:t>
            </a:r>
            <a:r>
              <a:rPr lang="zh-CN" altLang="en-US" dirty="0"/>
              <a:t>是从结果向初始值递推和回溯的过程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迭代</a:t>
            </a:r>
            <a:r>
              <a:rPr lang="zh-CN" altLang="en-US" dirty="0"/>
              <a:t>是</a:t>
            </a:r>
            <a:r>
              <a:rPr lang="zh-CN" altLang="en-US" dirty="0" smtClean="0"/>
              <a:t>从初始值</a:t>
            </a:r>
            <a:r>
              <a:rPr lang="zh-CN" altLang="en-US" dirty="0"/>
              <a:t>开始，经过有限次数的循环，</a:t>
            </a:r>
            <a:r>
              <a:rPr lang="zh-CN" altLang="en-US" dirty="0" smtClean="0"/>
              <a:t>得到结果；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递归</a:t>
            </a:r>
            <a:r>
              <a:rPr lang="zh-CN" altLang="en-US" dirty="0"/>
              <a:t>是从未知结果到已知初始值，再到所求的结果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迭代</a:t>
            </a:r>
            <a:r>
              <a:rPr lang="zh-CN" altLang="en-US" dirty="0"/>
              <a:t>是从初始值到结果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结论：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递归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需要回溯，迭代不需要回溯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）终止条件</a:t>
            </a:r>
          </a:p>
          <a:p>
            <a:pPr lvl="2"/>
            <a:r>
              <a:rPr lang="zh-CN" altLang="en-US" dirty="0" smtClean="0"/>
              <a:t>迭代：不</a:t>
            </a:r>
            <a:r>
              <a:rPr lang="zh-CN" altLang="en-US" dirty="0"/>
              <a:t>符合循环条件时就结束迭代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递归：达到</a:t>
            </a:r>
            <a:r>
              <a:rPr lang="zh-CN" altLang="en-US" dirty="0"/>
              <a:t>边界条件时，开始</a:t>
            </a:r>
            <a:r>
              <a:rPr lang="zh-CN" altLang="en-US" dirty="0" smtClean="0"/>
              <a:t>回溯，</a:t>
            </a:r>
            <a:r>
              <a:rPr lang="zh-CN" altLang="en-US" dirty="0"/>
              <a:t>直到递归结束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4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）内存资源</a:t>
            </a:r>
          </a:p>
          <a:p>
            <a:pPr lvl="1"/>
            <a:r>
              <a:rPr lang="zh-CN" altLang="en-US" dirty="0" smtClean="0"/>
              <a:t>迭代：变量占用内存</a:t>
            </a:r>
            <a:r>
              <a:rPr lang="zh-CN" altLang="en-US" dirty="0"/>
              <a:t>是一次性的，空间复杂度为</a:t>
            </a:r>
            <a:r>
              <a:rPr lang="en-US" altLang="zh-CN" dirty="0"/>
              <a:t>O(1)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递归：变量的</a:t>
            </a:r>
            <a:r>
              <a:rPr lang="zh-CN" altLang="en-US" dirty="0"/>
              <a:t>临时数据都要存入堆栈（回溯时需要），空间复杂度是</a:t>
            </a:r>
            <a:r>
              <a:rPr lang="en-US" altLang="zh-CN" dirty="0"/>
              <a:t>O(n)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嵌套</a:t>
            </a:r>
            <a:r>
              <a:rPr lang="zh-CN" altLang="en-US" dirty="0"/>
              <a:t>层数较深</a:t>
            </a:r>
            <a:r>
              <a:rPr lang="zh-CN" altLang="en-US" dirty="0" smtClean="0"/>
              <a:t>的递归</a:t>
            </a:r>
            <a:r>
              <a:rPr lang="zh-CN" altLang="en-US" dirty="0"/>
              <a:t>算法，会因为存储空间资源耗尽导致内存系统崩溃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）运行效率</a:t>
            </a:r>
          </a:p>
          <a:p>
            <a:pPr lvl="1"/>
            <a:r>
              <a:rPr lang="zh-CN" altLang="en-US" dirty="0" smtClean="0"/>
              <a:t>理论上：递归</a:t>
            </a:r>
            <a:r>
              <a:rPr lang="zh-CN" altLang="en-US" dirty="0"/>
              <a:t>和迭代在时间复杂度</a:t>
            </a:r>
            <a:r>
              <a:rPr lang="zh-CN" altLang="en-US" dirty="0" smtClean="0"/>
              <a:t>方面等价；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实际中：递归</a:t>
            </a:r>
            <a:r>
              <a:rPr lang="zh-CN" altLang="en-US" dirty="0"/>
              <a:t>效率比迭代低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递归：深度</a:t>
            </a:r>
            <a:r>
              <a:rPr lang="zh-CN" altLang="en-US" dirty="0"/>
              <a:t>较大时程序运行效率不高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迭代：程序运行</a:t>
            </a:r>
            <a:r>
              <a:rPr lang="zh-CN" altLang="en-US" dirty="0"/>
              <a:t>效率</a:t>
            </a:r>
            <a:r>
              <a:rPr lang="zh-CN" altLang="en-US" dirty="0" smtClean="0"/>
              <a:t>高。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）适应性</a:t>
            </a:r>
          </a:p>
          <a:p>
            <a:pPr lvl="1"/>
            <a:r>
              <a:rPr lang="zh-CN" altLang="en-US" dirty="0" smtClean="0"/>
              <a:t>递归：适用需要</a:t>
            </a:r>
            <a:r>
              <a:rPr lang="zh-CN" altLang="en-US" dirty="0"/>
              <a:t>回溯的问题（如迷宫问题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迭代：适用于</a:t>
            </a:r>
            <a:r>
              <a:rPr lang="zh-CN" altLang="en-US" dirty="0"/>
              <a:t>不需要回溯的</a:t>
            </a:r>
            <a:r>
              <a:rPr lang="zh-CN" altLang="en-US" dirty="0" smtClean="0"/>
              <a:t>问题。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）算法转换</a:t>
            </a:r>
          </a:p>
          <a:p>
            <a:pPr lvl="1"/>
            <a:r>
              <a:rPr lang="zh-CN" altLang="en-US" dirty="0" smtClean="0"/>
              <a:t>理论上：递归函数</a:t>
            </a:r>
            <a:r>
              <a:rPr lang="zh-CN" altLang="en-US" dirty="0"/>
              <a:t>都可以转换为迭代函数，反之亦然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实际中：所有</a:t>
            </a:r>
            <a:r>
              <a:rPr lang="zh-CN" altLang="en-US" dirty="0"/>
              <a:t>迭代都可以转换为递归；但所有递归不一定可以转换为迭代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4.2.4  </a:t>
            </a:r>
            <a:r>
              <a:rPr lang="zh-CN" altLang="en-US" dirty="0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、利用</a:t>
            </a:r>
            <a:r>
              <a:rPr lang="zh-CN" altLang="en-US" b="1" dirty="0"/>
              <a:t>递归算法生成分形图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）分形几何学的特征</a:t>
            </a:r>
          </a:p>
          <a:p>
            <a:pPr lvl="1"/>
            <a:r>
              <a:rPr lang="zh-CN" altLang="zh-CN" dirty="0" smtClean="0"/>
              <a:t>分形</a:t>
            </a:r>
            <a:r>
              <a:rPr lang="zh-CN" altLang="zh-CN" dirty="0"/>
              <a:t>图在任意</a:t>
            </a:r>
            <a:r>
              <a:rPr lang="zh-CN" altLang="zh-CN" dirty="0" smtClean="0"/>
              <a:t>小尺度</a:t>
            </a:r>
            <a:r>
              <a:rPr lang="zh-CN" altLang="zh-CN" dirty="0"/>
              <a:t>上都能保持丰富精细的结构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分形</a:t>
            </a:r>
            <a:r>
              <a:rPr lang="zh-CN" altLang="zh-CN" dirty="0"/>
              <a:t>图不太规则，难以用</a:t>
            </a:r>
            <a:r>
              <a:rPr lang="zh-CN" altLang="zh-CN" dirty="0" smtClean="0"/>
              <a:t>传统欧氏</a:t>
            </a:r>
            <a:r>
              <a:rPr lang="zh-CN" altLang="zh-CN" dirty="0"/>
              <a:t>几何语言描述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分形</a:t>
            </a:r>
            <a:r>
              <a:rPr lang="zh-CN" altLang="zh-CN" dirty="0"/>
              <a:t>图具有</a:t>
            </a:r>
            <a:r>
              <a:rPr lang="zh-CN" altLang="zh-CN" dirty="0" smtClean="0"/>
              <a:t>某种自相似</a:t>
            </a:r>
            <a:r>
              <a:rPr lang="zh-CN" altLang="zh-CN" dirty="0"/>
              <a:t>形式</a:t>
            </a:r>
            <a:r>
              <a:rPr lang="zh-CN" altLang="zh-CN" dirty="0" smtClean="0"/>
              <a:t>，如</a:t>
            </a:r>
            <a:r>
              <a:rPr lang="zh-CN" altLang="zh-CN" dirty="0"/>
              <a:t>树杈分支的形状与树的形状非常相似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2149"/>
            <a:ext cx="12180864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7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4.2.4  </a:t>
            </a:r>
            <a:r>
              <a:rPr lang="zh-CN" altLang="en-US" dirty="0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）科赫曲线</a:t>
            </a:r>
            <a:r>
              <a:rPr lang="zh-CN" altLang="en-US" dirty="0"/>
              <a:t>的算法思想</a:t>
            </a:r>
          </a:p>
          <a:p>
            <a:pPr lvl="1"/>
            <a:r>
              <a:rPr lang="zh-CN" altLang="en-US" dirty="0" smtClean="0"/>
              <a:t>首先</a:t>
            </a:r>
            <a:r>
              <a:rPr lang="zh-CN" altLang="en-US" dirty="0"/>
              <a:t>将一个线段三等分；其次将中间段的直线去掉，换成一个去掉底边的等边三角形；然后在每条直线上重复以上操作，如此进行下去；直到达到预定的递归深度停止，这样就得到了</a:t>
            </a:r>
            <a:r>
              <a:rPr lang="en-US" altLang="zh-CN" dirty="0"/>
              <a:t>Koch</a:t>
            </a:r>
            <a:r>
              <a:rPr lang="zh-CN" altLang="en-US" dirty="0"/>
              <a:t>分形曲线。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7970"/>
            <a:ext cx="3444240" cy="4690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4267200"/>
            <a:ext cx="875576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4.2.4  </a:t>
            </a:r>
            <a:r>
              <a:rPr lang="zh-CN" altLang="en-US" dirty="0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4-16】</a:t>
            </a:r>
            <a:r>
              <a:rPr lang="zh-CN" altLang="en-US" dirty="0" smtClean="0"/>
              <a:t>程序输入</a:t>
            </a:r>
            <a:r>
              <a:rPr lang="zh-CN" altLang="en-US" dirty="0"/>
              <a:t>为：递归深度</a:t>
            </a:r>
            <a:r>
              <a:rPr lang="en-US" altLang="zh-CN" dirty="0"/>
              <a:t>k</a:t>
            </a:r>
            <a:r>
              <a:rPr lang="zh-CN" altLang="en-US" dirty="0"/>
              <a:t>（整数）、线段长度</a:t>
            </a:r>
            <a:r>
              <a:rPr lang="en-US" altLang="zh-CN" dirty="0"/>
              <a:t>L</a:t>
            </a:r>
            <a:r>
              <a:rPr lang="zh-CN" altLang="en-US" dirty="0"/>
              <a:t>、起点坐标、终点坐标、旋转角度等参数。</a:t>
            </a:r>
            <a:r>
              <a:rPr lang="en-US" altLang="zh-CN" dirty="0"/>
              <a:t>Koch</a:t>
            </a:r>
            <a:r>
              <a:rPr lang="zh-CN" altLang="en-US" dirty="0"/>
              <a:t>曲线递归算法的</a:t>
            </a:r>
            <a:r>
              <a:rPr lang="en-US" altLang="zh-CN" dirty="0"/>
              <a:t>Python</a:t>
            </a:r>
            <a:r>
              <a:rPr lang="zh-CN" altLang="en-US" dirty="0"/>
              <a:t>程序如下所示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985986"/>
              </p:ext>
            </p:extLst>
          </p:nvPr>
        </p:nvGraphicFramePr>
        <p:xfrm>
          <a:off x="372110" y="1501458"/>
          <a:ext cx="11568252" cy="29486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79010"/>
                <a:gridCol w="6789242"/>
              </a:tblGrid>
              <a:tr h="29486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from turtle import *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def koch(k, L):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if(k == 0):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forward(L)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else: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for angle in (60, -120, 60, 0):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    koch(k-1, L/3)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    left(angle)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koch(3, 250)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导入画图内置模块</a:t>
                      </a:r>
                      <a:r>
                        <a:rPr lang="en-US" sz="2000" kern="100" dirty="0">
                          <a:effectLst/>
                        </a:rPr>
                        <a:t>turtle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定义科赫函数，</a:t>
                      </a:r>
                      <a:r>
                        <a:rPr lang="en-US" sz="2000" kern="100" dirty="0">
                          <a:effectLst/>
                        </a:rPr>
                        <a:t>k=</a:t>
                      </a:r>
                      <a:r>
                        <a:rPr lang="zh-CN" sz="2000" kern="100" dirty="0">
                          <a:effectLst/>
                        </a:rPr>
                        <a:t>递归深度，</a:t>
                      </a:r>
                      <a:r>
                        <a:rPr lang="en-US" sz="2000" kern="100" dirty="0">
                          <a:effectLst/>
                        </a:rPr>
                        <a:t>L=</a:t>
                      </a:r>
                      <a:r>
                        <a:rPr lang="zh-CN" sz="2000" kern="100" dirty="0">
                          <a:effectLst/>
                        </a:rPr>
                        <a:t>线段长度（形参）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判断边界条件，如果</a:t>
                      </a:r>
                      <a:r>
                        <a:rPr lang="en-US" sz="2000" kern="100" dirty="0">
                          <a:effectLst/>
                        </a:rPr>
                        <a:t>n=0</a:t>
                      </a:r>
                      <a:r>
                        <a:rPr lang="zh-CN" sz="2000" kern="100" dirty="0">
                          <a:effectLst/>
                        </a:rPr>
                        <a:t>则开始回溯画图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调用海龟函数绘制线段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否则计算计算分形图参数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计算不同角度的坐标值（改变值可改变曲线形状）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调用科赫函数计算各个参数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以角度函数</a:t>
                      </a:r>
                      <a:r>
                        <a:rPr lang="en-US" sz="2000" kern="100" dirty="0">
                          <a:effectLst/>
                        </a:rPr>
                        <a:t>angle</a:t>
                      </a:r>
                      <a:r>
                        <a:rPr lang="zh-CN" sz="2000" kern="100" dirty="0">
                          <a:effectLst/>
                        </a:rPr>
                        <a:t>为参数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调用递归函数</a:t>
                      </a:r>
                      <a:r>
                        <a:rPr lang="en-US" sz="2000" kern="100" dirty="0" err="1">
                          <a:effectLst/>
                        </a:rPr>
                        <a:t>koch</a:t>
                      </a:r>
                      <a:r>
                        <a:rPr lang="en-US" sz="2000" kern="100" dirty="0">
                          <a:effectLst/>
                        </a:rPr>
                        <a:t>(k, L)</a:t>
                      </a:r>
                      <a:r>
                        <a:rPr lang="zh-CN" sz="2000" kern="100" dirty="0">
                          <a:effectLst/>
                        </a:rPr>
                        <a:t>，</a:t>
                      </a:r>
                      <a:r>
                        <a:rPr lang="en-US" sz="2000" kern="100" dirty="0">
                          <a:effectLst/>
                        </a:rPr>
                        <a:t>3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250</a:t>
                      </a:r>
                      <a:r>
                        <a:rPr lang="zh-CN" sz="2000" kern="100" dirty="0">
                          <a:effectLst/>
                        </a:rPr>
                        <a:t>为实参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120" y="4470400"/>
            <a:ext cx="2494280" cy="23876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400" y="4653280"/>
            <a:ext cx="5623560" cy="220472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944679" y="5443870"/>
            <a:ext cx="19563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8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4.2.4  </a:t>
            </a:r>
            <a:r>
              <a:rPr lang="zh-CN" altLang="en-US" dirty="0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Clr>
                <a:srgbClr val="003399"/>
              </a:buClr>
              <a:buSzPct val="101000"/>
              <a:buNone/>
            </a:pP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、迭代</a:t>
            </a:r>
            <a:r>
              <a:rPr lang="zh-CN" altLang="en-US" sz="2800" b="1" dirty="0"/>
              <a:t>算法应用案例</a:t>
            </a:r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/>
              <a:t>4-17】</a:t>
            </a:r>
            <a:r>
              <a:rPr lang="zh-CN" altLang="en-US" dirty="0"/>
              <a:t>阿米巴细菌以简单</a:t>
            </a:r>
            <a:r>
              <a:rPr lang="zh-CN" altLang="en-US" dirty="0" smtClean="0"/>
              <a:t>分裂方式</a:t>
            </a:r>
            <a:r>
              <a:rPr lang="zh-CN" altLang="en-US" dirty="0"/>
              <a:t>繁殖</a:t>
            </a:r>
            <a:r>
              <a:rPr lang="zh-CN" altLang="en-US" dirty="0" smtClean="0"/>
              <a:t>，分裂</a:t>
            </a:r>
            <a:r>
              <a:rPr lang="zh-CN" altLang="en-US" dirty="0"/>
              <a:t>一</a:t>
            </a:r>
            <a:r>
              <a:rPr lang="zh-CN" altLang="en-US" dirty="0" smtClean="0"/>
              <a:t>次要</a:t>
            </a:r>
            <a:r>
              <a:rPr lang="en-US" altLang="zh-CN" dirty="0"/>
              <a:t>3</a:t>
            </a:r>
            <a:r>
              <a:rPr lang="zh-CN" altLang="en-US" dirty="0"/>
              <a:t>分钟。将若干个阿米巴细菌放</a:t>
            </a:r>
            <a:r>
              <a:rPr lang="zh-CN" altLang="en-US" dirty="0" smtClean="0"/>
              <a:t>在容器</a:t>
            </a:r>
            <a:r>
              <a:rPr lang="zh-CN" altLang="en-US" dirty="0"/>
              <a:t>内，</a:t>
            </a:r>
            <a:r>
              <a:rPr lang="en-US" altLang="zh-CN" dirty="0"/>
              <a:t>45</a:t>
            </a:r>
            <a:r>
              <a:rPr lang="zh-CN" altLang="en-US" dirty="0"/>
              <a:t>分钟后容器内就充满了阿米巴细菌。已知容器最多可以装阿米巴细菌</a:t>
            </a:r>
            <a:r>
              <a:rPr lang="en-US" altLang="zh-CN" dirty="0" smtClean="0"/>
              <a:t>2^20</a:t>
            </a:r>
            <a:r>
              <a:rPr lang="zh-CN" altLang="en-US" dirty="0"/>
              <a:t>个。请问，</a:t>
            </a:r>
            <a:r>
              <a:rPr lang="zh-CN" altLang="en-US" dirty="0" smtClean="0"/>
              <a:t>开始时往</a:t>
            </a:r>
            <a:r>
              <a:rPr lang="zh-CN" altLang="en-US" dirty="0"/>
              <a:t>容器内放了多少个阿米巴细菌</a:t>
            </a:r>
            <a:r>
              <a:rPr lang="zh-CN" altLang="en-US" dirty="0" smtClean="0"/>
              <a:t>？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46745"/>
            <a:ext cx="12192000" cy="4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递归与迭代的应用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解题算法：</a:t>
            </a:r>
            <a:endParaRPr lang="en-US" altLang="zh-CN" smtClean="0"/>
          </a:p>
          <a:p>
            <a:pPr lvl="2"/>
            <a:r>
              <a:rPr lang="zh-CN" altLang="zh-CN" smtClean="0"/>
              <a:t>细菌</a:t>
            </a:r>
            <a:r>
              <a:rPr lang="en-US" altLang="zh-CN" smtClean="0"/>
              <a:t>3</a:t>
            </a:r>
            <a:r>
              <a:rPr lang="zh-CN" altLang="zh-CN"/>
              <a:t>分钟分裂一次</a:t>
            </a:r>
            <a:r>
              <a:rPr lang="zh-CN" altLang="zh-CN" smtClean="0"/>
              <a:t>，</a:t>
            </a:r>
            <a:r>
              <a:rPr lang="en-US" altLang="zh-CN" smtClean="0"/>
              <a:t>45</a:t>
            </a:r>
            <a:r>
              <a:rPr lang="zh-CN" altLang="zh-CN"/>
              <a:t>分钟后充满</a:t>
            </a:r>
            <a:r>
              <a:rPr lang="zh-CN" altLang="zh-CN" smtClean="0"/>
              <a:t>容器</a:t>
            </a:r>
            <a:r>
              <a:rPr lang="zh-CN" altLang="en-US" smtClean="0"/>
              <a:t>，</a:t>
            </a:r>
            <a:r>
              <a:rPr lang="zh-CN" altLang="zh-CN" smtClean="0"/>
              <a:t>需要</a:t>
            </a:r>
            <a:r>
              <a:rPr lang="zh-CN" altLang="zh-CN"/>
              <a:t>分裂</a:t>
            </a:r>
            <a:r>
              <a:rPr lang="en-US" altLang="zh-CN"/>
              <a:t>45/3=15</a:t>
            </a:r>
            <a:r>
              <a:rPr lang="zh-CN" altLang="zh-CN" smtClean="0"/>
              <a:t>次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细菌</a:t>
            </a:r>
            <a:r>
              <a:rPr lang="zh-CN" altLang="zh-CN"/>
              <a:t>分裂</a:t>
            </a:r>
            <a:r>
              <a:rPr lang="en-US" altLang="zh-CN"/>
              <a:t>15</a:t>
            </a:r>
            <a:r>
              <a:rPr lang="zh-CN" altLang="zh-CN" smtClean="0"/>
              <a:t>次后</a:t>
            </a:r>
            <a:r>
              <a:rPr lang="zh-CN" altLang="en-US" smtClean="0"/>
              <a:t>的数量</a:t>
            </a:r>
            <a:r>
              <a:rPr lang="zh-CN" altLang="zh-CN" smtClean="0"/>
              <a:t>是</a:t>
            </a:r>
            <a:r>
              <a:rPr lang="en-US" altLang="zh-CN" smtClean="0"/>
              <a:t>2</a:t>
            </a:r>
            <a:r>
              <a:rPr lang="en-US" altLang="zh-CN" baseline="30000" smtClean="0"/>
              <a:t>20</a:t>
            </a:r>
            <a:r>
              <a:rPr lang="zh-CN" altLang="zh-CN"/>
              <a:t>个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倒推</a:t>
            </a:r>
            <a:r>
              <a:rPr lang="zh-CN" altLang="en-US" smtClean="0"/>
              <a:t>：</a:t>
            </a:r>
            <a:r>
              <a:rPr lang="zh-CN" altLang="zh-CN" smtClean="0"/>
              <a:t>第</a:t>
            </a:r>
            <a:r>
              <a:rPr lang="en-US" altLang="zh-CN" smtClean="0"/>
              <a:t>15</a:t>
            </a:r>
            <a:r>
              <a:rPr lang="zh-CN" altLang="zh-CN"/>
              <a:t>次</a:t>
            </a:r>
            <a:r>
              <a:rPr lang="zh-CN" altLang="zh-CN" smtClean="0"/>
              <a:t>分裂后</a:t>
            </a:r>
            <a:r>
              <a:rPr lang="zh-CN" altLang="en-US" smtClean="0"/>
              <a:t>是</a:t>
            </a:r>
            <a:r>
              <a:rPr lang="en-US" altLang="zh-CN" smtClean="0"/>
              <a:t>2</a:t>
            </a:r>
            <a:r>
              <a:rPr lang="en-US" altLang="zh-CN" baseline="30000" smtClean="0"/>
              <a:t>20</a:t>
            </a:r>
            <a:r>
              <a:rPr lang="zh-CN" altLang="zh-CN"/>
              <a:t>个，倒推出第</a:t>
            </a:r>
            <a:r>
              <a:rPr lang="en-US" altLang="zh-CN"/>
              <a:t>14</a:t>
            </a:r>
            <a:r>
              <a:rPr lang="zh-CN" altLang="zh-CN"/>
              <a:t>次</a:t>
            </a:r>
            <a:r>
              <a:rPr lang="zh-CN" altLang="zh-CN" smtClean="0"/>
              <a:t>分裂后</a:t>
            </a:r>
            <a:r>
              <a:rPr lang="zh-CN" altLang="zh-CN"/>
              <a:t>的个数，</a:t>
            </a:r>
            <a:r>
              <a:rPr lang="zh-CN" altLang="zh-CN" smtClean="0"/>
              <a:t>再倒</a:t>
            </a:r>
            <a:r>
              <a:rPr lang="zh-CN" altLang="zh-CN"/>
              <a:t>推出第</a:t>
            </a:r>
            <a:r>
              <a:rPr lang="en-US" altLang="zh-CN"/>
              <a:t>13</a:t>
            </a:r>
            <a:r>
              <a:rPr lang="zh-CN" altLang="zh-CN"/>
              <a:t>次分裂之后，第</a:t>
            </a:r>
            <a:r>
              <a:rPr lang="en-US" altLang="zh-CN"/>
              <a:t>12</a:t>
            </a:r>
            <a:r>
              <a:rPr lang="zh-CN" altLang="zh-CN"/>
              <a:t>次分裂之后，……第</a:t>
            </a:r>
            <a:r>
              <a:rPr lang="en-US" altLang="zh-CN"/>
              <a:t>1</a:t>
            </a:r>
            <a:r>
              <a:rPr lang="zh-CN" altLang="zh-CN"/>
              <a:t>次分裂之前的个数。</a:t>
            </a:r>
          </a:p>
          <a:p>
            <a:pPr lvl="2"/>
            <a:r>
              <a:rPr lang="zh-CN" altLang="zh-CN" smtClean="0"/>
              <a:t>设</a:t>
            </a:r>
            <a:r>
              <a:rPr lang="zh-CN" altLang="zh-CN"/>
              <a:t>第</a:t>
            </a:r>
            <a:r>
              <a:rPr lang="en-US" altLang="zh-CN"/>
              <a:t>1</a:t>
            </a:r>
            <a:r>
              <a:rPr lang="zh-CN" altLang="zh-CN"/>
              <a:t>次分裂之前</a:t>
            </a:r>
            <a:r>
              <a:rPr lang="zh-CN" altLang="zh-CN" smtClean="0"/>
              <a:t>的细菌数</a:t>
            </a:r>
            <a:r>
              <a:rPr lang="zh-CN" altLang="zh-CN"/>
              <a:t>为</a:t>
            </a:r>
            <a:r>
              <a:rPr lang="en-US" altLang="zh-CN"/>
              <a:t>x0</a:t>
            </a:r>
            <a:r>
              <a:rPr lang="zh-CN" altLang="zh-CN"/>
              <a:t>个，第</a:t>
            </a:r>
            <a:r>
              <a:rPr lang="en-US" altLang="zh-CN"/>
              <a:t>1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x1</a:t>
            </a:r>
            <a:r>
              <a:rPr lang="zh-CN" altLang="zh-CN"/>
              <a:t>个，第</a:t>
            </a:r>
            <a:r>
              <a:rPr lang="en-US" altLang="zh-CN"/>
              <a:t>2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x2</a:t>
            </a:r>
            <a:r>
              <a:rPr lang="zh-CN" altLang="zh-CN"/>
              <a:t>个，……第</a:t>
            </a:r>
            <a:r>
              <a:rPr lang="en-US" altLang="zh-CN"/>
              <a:t>15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x15</a:t>
            </a:r>
            <a:r>
              <a:rPr lang="zh-CN" altLang="zh-CN"/>
              <a:t>个，则有：</a:t>
            </a:r>
          </a:p>
          <a:p>
            <a:pPr lvl="2"/>
            <a:r>
              <a:rPr lang="en-US" altLang="zh-CN" smtClean="0"/>
              <a:t>x14=x15/2</a:t>
            </a:r>
            <a:r>
              <a:rPr lang="zh-CN" altLang="zh-CN"/>
              <a:t>，</a:t>
            </a:r>
            <a:r>
              <a:rPr lang="en-US" altLang="zh-CN"/>
              <a:t>x13 =x14/2</a:t>
            </a:r>
            <a:r>
              <a:rPr lang="zh-CN" altLang="zh-CN"/>
              <a:t>，……</a:t>
            </a:r>
            <a:r>
              <a:rPr lang="en-US" altLang="zh-CN"/>
              <a:t> xn-1=xn/2</a:t>
            </a:r>
            <a:r>
              <a:rPr lang="zh-CN" altLang="zh-CN"/>
              <a:t>；</a:t>
            </a:r>
            <a:r>
              <a:rPr lang="en-US" altLang="zh-CN"/>
              <a:t>  </a:t>
            </a:r>
            <a:r>
              <a:rPr lang="zh-CN" altLang="zh-CN"/>
              <a:t>（</a:t>
            </a:r>
            <a:r>
              <a:rPr lang="en-US" altLang="zh-CN"/>
              <a:t>n</a:t>
            </a:r>
            <a:r>
              <a:rPr lang="zh-CN" altLang="zh-CN"/>
              <a:t>≥</a:t>
            </a:r>
            <a:r>
              <a:rPr lang="en-US" altLang="zh-CN"/>
              <a:t>1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2"/>
            <a:r>
              <a:rPr lang="zh-CN" altLang="zh-CN"/>
              <a:t>将上面倒推公式转换成</a:t>
            </a:r>
            <a:r>
              <a:rPr lang="zh-CN" altLang="zh-CN" smtClean="0"/>
              <a:t>如下迭代</a:t>
            </a:r>
            <a:r>
              <a:rPr lang="zh-CN" altLang="zh-CN"/>
              <a:t>基本公式：</a:t>
            </a:r>
          </a:p>
          <a:p>
            <a:pPr lvl="2"/>
            <a:r>
              <a:rPr lang="en-US" altLang="zh-CN"/>
              <a:t>x=x/2  </a:t>
            </a:r>
            <a:r>
              <a:rPr lang="en-US" altLang="zh-CN" smtClean="0"/>
              <a:t>  </a:t>
            </a:r>
            <a:r>
              <a:rPr lang="zh-CN" altLang="zh-CN" smtClean="0"/>
              <a:t>（</a:t>
            </a:r>
            <a:r>
              <a:rPr lang="en-US" altLang="zh-CN"/>
              <a:t>x</a:t>
            </a:r>
            <a:r>
              <a:rPr lang="zh-CN" altLang="zh-CN"/>
              <a:t>的初值为第</a:t>
            </a:r>
            <a:r>
              <a:rPr lang="en-US" altLang="zh-CN"/>
              <a:t>15</a:t>
            </a:r>
            <a:r>
              <a:rPr lang="zh-CN" altLang="zh-CN"/>
              <a:t>次分裂之后的个数</a:t>
            </a:r>
            <a:r>
              <a:rPr lang="en-US" altLang="zh-CN"/>
              <a:t>2</a:t>
            </a:r>
            <a:r>
              <a:rPr lang="en-US" altLang="zh-CN" baseline="30000"/>
              <a:t>20</a:t>
            </a:r>
            <a:r>
              <a:rPr lang="zh-CN" altLang="zh-CN"/>
              <a:t>，即</a:t>
            </a:r>
            <a:r>
              <a:rPr lang="en-US" altLang="zh-CN"/>
              <a:t>x=2</a:t>
            </a:r>
            <a:r>
              <a:rPr lang="en-US" altLang="zh-CN" baseline="30000"/>
              <a:t>20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2"/>
            <a:r>
              <a:rPr lang="zh-CN" altLang="zh-CN"/>
              <a:t>这个迭代基本公式重复执行</a:t>
            </a:r>
            <a:r>
              <a:rPr lang="en-US" altLang="zh-CN"/>
              <a:t>15</a:t>
            </a:r>
            <a:r>
              <a:rPr lang="zh-CN" altLang="zh-CN"/>
              <a:t>次，就可以倒推出第</a:t>
            </a:r>
            <a:r>
              <a:rPr lang="en-US" altLang="zh-CN"/>
              <a:t>1</a:t>
            </a:r>
            <a:r>
              <a:rPr lang="zh-CN" altLang="zh-CN"/>
              <a:t>次分裂之前的</a:t>
            </a:r>
            <a:r>
              <a:rPr lang="zh-CN" altLang="en-US"/>
              <a:t>细菌</a:t>
            </a:r>
            <a:r>
              <a:rPr lang="zh-CN" altLang="zh-CN"/>
              <a:t>个数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5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递归与迭代的应用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dirty="0" smtClean="0"/>
              <a:t>用</a:t>
            </a:r>
            <a:r>
              <a:rPr lang="zh-CN" altLang="zh-CN" dirty="0"/>
              <a:t>一个固定次数的</a:t>
            </a:r>
            <a:r>
              <a:rPr lang="zh-CN" altLang="zh-CN" dirty="0" smtClean="0"/>
              <a:t>循环</a:t>
            </a:r>
            <a:r>
              <a:rPr lang="zh-CN" altLang="en-US" dirty="0" smtClean="0"/>
              <a:t>程序</a:t>
            </a:r>
            <a:r>
              <a:rPr lang="zh-CN" altLang="zh-CN" dirty="0" smtClean="0"/>
              <a:t>来</a:t>
            </a:r>
            <a:r>
              <a:rPr lang="zh-CN" altLang="zh-CN" dirty="0"/>
              <a:t>实现对迭代过程的控制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/>
              <a:t>Python</a:t>
            </a:r>
            <a:r>
              <a:rPr lang="zh-CN" altLang="en-US" dirty="0"/>
              <a:t>程序代码</a:t>
            </a:r>
            <a:r>
              <a:rPr lang="zh-CN" altLang="en-US" dirty="0" smtClean="0"/>
              <a:t>如下。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92480" y="1483360"/>
          <a:ext cx="10822762" cy="2526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6943"/>
                <a:gridCol w="5895819"/>
              </a:tblGrid>
              <a:tr h="2103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# -*- coding: UTF-8 -*-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x = 2**20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for </a:t>
                      </a:r>
                      <a:r>
                        <a:rPr lang="en-US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 in range(1, 15):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    x = x / 2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    </a:t>
                      </a:r>
                      <a:r>
                        <a:rPr lang="en-US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n-US" sz="2000" b="1" kern="1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 + 1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print('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</a:rPr>
                        <a:t>初始阿米巴细菌数量为：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', x)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设置中文编码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最终阿米巴细菌数量赋值给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（迭代初始条件）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设置循环（迭代）终止条件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利用迭代基本公式进行计算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循环次数控制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输出初始阿米巴细菌数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42381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&gt;&gt;&gt;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初始阿米巴细菌数量为：</a:t>
                      </a: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 64.0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输出程序运行结果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4.2.4  </a:t>
            </a:r>
            <a:r>
              <a:rPr lang="zh-CN" altLang="en-US" smtClean="0"/>
              <a:t>递归与迭代的应用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zh-CN" altLang="zh-CN" dirty="0" smtClean="0"/>
                  <a:t>【例】利用</a:t>
                </a:r>
                <a:r>
                  <a:rPr lang="zh-CN" altLang="zh-CN" dirty="0"/>
                  <a:t>迭代算法</a:t>
                </a:r>
                <a:r>
                  <a:rPr lang="zh-CN" altLang="zh-CN" dirty="0" smtClean="0"/>
                  <a:t>求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x=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e>
                    </m:rad>
                  </m:oMath>
                </a14:m>
                <a:r>
                  <a:rPr lang="zh-CN" altLang="en-US" dirty="0" smtClean="0"/>
                  <a:t> 的值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/>
                  <a:t>1</a:t>
                </a:r>
                <a:r>
                  <a:rPr lang="zh-CN" altLang="zh-CN" dirty="0" smtClean="0"/>
                  <a:t>）迭代</a:t>
                </a:r>
                <a:r>
                  <a:rPr lang="zh-CN" altLang="zh-CN" dirty="0"/>
                  <a:t>基本公式为</a:t>
                </a:r>
                <a:r>
                  <a:rPr lang="zh-CN" altLang="zh-CN" dirty="0" smtClean="0"/>
                  <a:t>：</a:t>
                </a:r>
                <a:r>
                  <a:rPr lang="en-US" altLang="zh-CN" dirty="0" smtClean="0"/>
                  <a:t>f = (</a:t>
                </a:r>
                <a:r>
                  <a:rPr lang="en-US" altLang="zh-CN" dirty="0" err="1" smtClean="0"/>
                  <a:t>x+a</a:t>
                </a:r>
                <a:r>
                  <a:rPr lang="en-US" altLang="zh-CN" dirty="0" smtClean="0"/>
                  <a:t>/x) </a:t>
                </a:r>
                <a:r>
                  <a:rPr lang="en-US" altLang="zh-CN" dirty="0"/>
                  <a:t>/2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zh-CN" dirty="0" smtClean="0"/>
                  <a:t>）取</a:t>
                </a:r>
                <a:r>
                  <a:rPr lang="en-US" altLang="zh-CN" dirty="0"/>
                  <a:t>a/2</a:t>
                </a:r>
                <a:r>
                  <a:rPr lang="zh-CN" altLang="zh-CN" dirty="0"/>
                  <a:t>作为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的初值</a:t>
                </a:r>
                <a:r>
                  <a:rPr lang="zh-CN" altLang="zh-CN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zh-CN" dirty="0"/>
                  <a:t>）</a:t>
                </a:r>
                <a:r>
                  <a:rPr lang="zh-CN" altLang="zh-CN" dirty="0" smtClean="0"/>
                  <a:t>把求得</a:t>
                </a:r>
                <a:r>
                  <a:rPr lang="zh-CN" altLang="zh-CN" dirty="0"/>
                  <a:t>的</a:t>
                </a:r>
                <a:r>
                  <a:rPr lang="en-US" altLang="zh-CN" dirty="0" smtClean="0"/>
                  <a:t>x</a:t>
                </a:r>
                <a:r>
                  <a:rPr lang="zh-CN" altLang="zh-CN" dirty="0" smtClean="0"/>
                  <a:t>代入</a:t>
                </a:r>
                <a:r>
                  <a:rPr lang="en-US" altLang="zh-CN" dirty="0" smtClean="0"/>
                  <a:t>f</a:t>
                </a:r>
                <a:r>
                  <a:rPr lang="zh-CN" altLang="zh-CN" dirty="0" smtClean="0"/>
                  <a:t>，用新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x0</a:t>
                </a:r>
                <a:r>
                  <a:rPr lang="zh-CN" altLang="zh-CN" dirty="0"/>
                  <a:t>再去求出一个新的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）利用迭代公式再求出一个</a:t>
                </a:r>
                <a:r>
                  <a:rPr lang="zh-CN" altLang="zh-CN" dirty="0" smtClean="0"/>
                  <a:t>新</a:t>
                </a:r>
                <a:r>
                  <a:rPr lang="en-US" altLang="zh-CN" dirty="0" smtClean="0"/>
                  <a:t>f </a:t>
                </a:r>
                <a:r>
                  <a:rPr lang="zh-CN" altLang="zh-CN" dirty="0" smtClean="0"/>
                  <a:t>值，</a:t>
                </a:r>
                <a:r>
                  <a:rPr lang="zh-CN" altLang="zh-CN" dirty="0"/>
                  <a:t>此</a:t>
                </a:r>
                <a:r>
                  <a:rPr lang="zh-CN" altLang="zh-CN" dirty="0" smtClean="0"/>
                  <a:t>值更</a:t>
                </a:r>
                <a:r>
                  <a:rPr lang="zh-CN" altLang="zh-CN" dirty="0"/>
                  <a:t>趋近于真正的平方根</a:t>
                </a:r>
                <a:r>
                  <a:rPr lang="zh-CN" altLang="zh-CN" dirty="0" smtClean="0"/>
                  <a:t>值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zh-CN" dirty="0" smtClean="0"/>
                  <a:t>）</a:t>
                </a:r>
                <a:r>
                  <a:rPr lang="zh-CN" altLang="en-US" dirty="0"/>
                  <a:t>迭代终止</a:t>
                </a:r>
                <a:r>
                  <a:rPr lang="zh-CN" altLang="en-US" dirty="0" smtClean="0"/>
                  <a:t>条件：前后</a:t>
                </a:r>
                <a:r>
                  <a:rPr lang="en-US" altLang="zh-CN" dirty="0"/>
                  <a:t>2</a:t>
                </a:r>
                <a:r>
                  <a:rPr lang="zh-CN" altLang="en-US" dirty="0" smtClean="0"/>
                  <a:t>次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绝对值小于</a:t>
                </a:r>
                <a:r>
                  <a:rPr lang="en-US" altLang="zh-CN" dirty="0" smtClean="0"/>
                  <a:t>0.000001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en-US" altLang="zh-CN" dirty="0" smtClean="0"/>
                  <a:t>          </a:t>
                </a:r>
                <a:r>
                  <a:rPr lang="zh-CN" altLang="zh-CN" dirty="0" smtClean="0"/>
                  <a:t>否则</a:t>
                </a:r>
                <a:r>
                  <a:rPr lang="zh-CN" altLang="zh-CN" dirty="0"/>
                  <a:t>执行步骤</a:t>
                </a:r>
                <a:r>
                  <a:rPr lang="en-US" altLang="zh-CN" dirty="0" smtClean="0"/>
                  <a:t>3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7" t="-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42480" y="2882301"/>
            <a:ext cx="5049520" cy="39756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11" name="圆角矩形 10"/>
          <p:cNvSpPr/>
          <p:nvPr/>
        </p:nvSpPr>
        <p:spPr>
          <a:xfrm>
            <a:off x="4881287" y="4058249"/>
            <a:ext cx="2009555" cy="811901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n-CL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迭代法求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平方根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69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4.1.1  </a:t>
            </a:r>
            <a:r>
              <a:rPr lang="zh-CN" altLang="en-US" dirty="0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的思维</a:t>
            </a:r>
            <a:r>
              <a:rPr lang="zh-CN" altLang="en-US" dirty="0"/>
              <a:t>导图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734" y="1120548"/>
            <a:ext cx="10526312" cy="57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4.2.4  </a:t>
            </a:r>
            <a:r>
              <a:rPr lang="zh-CN" altLang="en-US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</a:t>
            </a:r>
            <a:r>
              <a:rPr lang="en-US" altLang="zh-CN" dirty="0" smtClean="0"/>
              <a:t>DNS</a:t>
            </a:r>
            <a:r>
              <a:rPr lang="zh-CN" altLang="zh-CN" dirty="0" smtClean="0"/>
              <a:t>解析方法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从</a:t>
            </a:r>
            <a:r>
              <a:rPr lang="zh-CN" altLang="zh-CN" dirty="0"/>
              <a:t>客户端到本地</a:t>
            </a:r>
            <a:r>
              <a:rPr lang="en-US" altLang="zh-CN" dirty="0"/>
              <a:t>DNS</a:t>
            </a:r>
            <a:r>
              <a:rPr lang="zh-CN" altLang="zh-CN" dirty="0"/>
              <a:t>服务器之间采用递归查询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而</a:t>
            </a:r>
            <a:r>
              <a:rPr lang="en-US" altLang="zh-CN" dirty="0"/>
              <a:t>DNS</a:t>
            </a:r>
            <a:r>
              <a:rPr lang="zh-CN" altLang="zh-CN" dirty="0" smtClean="0"/>
              <a:t>服务器之间采用</a:t>
            </a:r>
            <a:r>
              <a:rPr lang="zh-CN" altLang="zh-CN" dirty="0"/>
              <a:t>迭代查询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9750"/>
            <a:ext cx="12192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计算机导论</a:t>
            </a:r>
            <a:r>
              <a:rPr lang="en-US" altLang="zh-CN" sz="2400" dirty="0"/>
              <a:t>——</a:t>
            </a:r>
            <a:r>
              <a:rPr lang="zh-CN" altLang="en-US" sz="2400" dirty="0"/>
              <a:t>计算思维和应用技术</a:t>
            </a:r>
            <a:r>
              <a:rPr lang="en-US" altLang="zh-CN" sz="2400" dirty="0"/>
              <a:t>》</a:t>
            </a: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01306293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分查找</a:t>
            </a: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索引查找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9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/>
              <a:t>将杂乱无章的</a:t>
            </a:r>
            <a:r>
              <a:rPr lang="zh-CN" altLang="zh-CN" dirty="0" smtClean="0"/>
              <a:t>数据，通过</a:t>
            </a:r>
            <a:r>
              <a:rPr lang="zh-CN" altLang="en-US" dirty="0" smtClean="0"/>
              <a:t>算法</a:t>
            </a:r>
            <a:r>
              <a:rPr lang="zh-CN" altLang="zh-CN" dirty="0" smtClean="0"/>
              <a:t>按</a:t>
            </a:r>
            <a:r>
              <a:rPr lang="zh-CN" altLang="zh-CN" dirty="0"/>
              <a:t>关键字顺序排列的过程称为排序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常见排序算法：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冒泡排序</a:t>
            </a:r>
            <a:r>
              <a:rPr lang="zh-CN" altLang="zh-CN" dirty="0"/>
              <a:t>，插入排序，快速排序，选择排序，堆排序，归并排序等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lvl="1"/>
            <a:r>
              <a:rPr lang="zh-CN" altLang="zh-CN" dirty="0" smtClean="0"/>
              <a:t>搜索是有</a:t>
            </a:r>
            <a:r>
              <a:rPr lang="zh-CN" altLang="zh-CN" dirty="0"/>
              <a:t>目的的</a:t>
            </a:r>
            <a:r>
              <a:rPr lang="zh-CN" altLang="zh-CN" dirty="0" smtClean="0"/>
              <a:t>穷举问题解，</a:t>
            </a:r>
            <a:r>
              <a:rPr lang="zh-CN" altLang="zh-CN" dirty="0"/>
              <a:t>从而获得</a:t>
            </a:r>
            <a:r>
              <a:rPr lang="zh-CN" altLang="zh-CN" dirty="0" smtClean="0"/>
              <a:t>问题解决</a:t>
            </a:r>
            <a:r>
              <a:rPr lang="zh-CN" altLang="zh-CN" dirty="0"/>
              <a:t>方案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常见搜索方法：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顺序</a:t>
            </a:r>
            <a:r>
              <a:rPr lang="zh-CN" altLang="zh-CN" dirty="0"/>
              <a:t>搜索，二分搜索，广度优先搜索，</a:t>
            </a:r>
            <a:r>
              <a:rPr lang="zh-CN" altLang="zh-CN" dirty="0" smtClean="0"/>
              <a:t>深度优先搜索</a:t>
            </a:r>
            <a:r>
              <a:rPr lang="zh-CN" altLang="en-US" dirty="0"/>
              <a:t>、启发式搜索</a:t>
            </a:r>
            <a:r>
              <a:rPr lang="zh-CN" altLang="zh-CN" dirty="0" smtClean="0"/>
              <a:t>等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227" y="3625703"/>
            <a:ext cx="68865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排序</a:t>
            </a:r>
            <a:r>
              <a:rPr lang="zh-CN" altLang="zh-CN" b="1" dirty="0"/>
              <a:t>算法的基本操作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排序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基本</a:t>
            </a:r>
            <a:r>
              <a:rPr lang="zh-CN" altLang="zh-CN" dirty="0"/>
              <a:t>操作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>
                <a:solidFill>
                  <a:srgbClr val="C00000"/>
                </a:solidFill>
              </a:rPr>
              <a:t>关键字大小的比较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改变</a:t>
            </a:r>
            <a:r>
              <a:rPr lang="zh-CN" altLang="zh-CN" dirty="0">
                <a:solidFill>
                  <a:srgbClr val="C00000"/>
                </a:solidFill>
              </a:rPr>
              <a:t>元素的位置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排序元素处理方式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对顺序存储元素</a:t>
            </a:r>
            <a:r>
              <a:rPr lang="zh-CN" altLang="zh-CN" dirty="0"/>
              <a:t>，一般移动元素本身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对于链式存储元素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通过改变指针</a:t>
            </a:r>
            <a:r>
              <a:rPr lang="zh-CN" altLang="zh-CN" dirty="0"/>
              <a:t>实现重定位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排序算法</a:t>
            </a:r>
            <a:r>
              <a:rPr lang="zh-CN" altLang="zh-CN" dirty="0"/>
              <a:t>约定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只</a:t>
            </a:r>
            <a:r>
              <a:rPr lang="zh-CN" altLang="zh-CN" dirty="0"/>
              <a:t>考虑对元素的一个关键字进行</a:t>
            </a:r>
            <a:r>
              <a:rPr lang="zh-CN" altLang="zh-CN" dirty="0" smtClean="0"/>
              <a:t>排序；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假设</a:t>
            </a:r>
            <a:r>
              <a:rPr lang="zh-CN" altLang="zh-CN" dirty="0"/>
              <a:t>排序元素的存储结构为数组或链表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排序</a:t>
            </a:r>
            <a:r>
              <a:rPr lang="zh-CN" altLang="zh-CN" dirty="0"/>
              <a:t>结果为关键字的值递增排列（升序）。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731" y="532220"/>
            <a:ext cx="11648263" cy="5996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冒泡排序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【例】</a:t>
            </a:r>
            <a:r>
              <a:rPr lang="zh-CN" altLang="en-US" dirty="0" smtClean="0"/>
              <a:t>对</a:t>
            </a:r>
            <a:r>
              <a:rPr lang="en-US" altLang="zh-CN" dirty="0" smtClean="0"/>
              <a:t>{</a:t>
            </a:r>
            <a:r>
              <a:rPr lang="en-US" altLang="zh-CN" dirty="0"/>
              <a:t>7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en-US" altLang="zh-CN" dirty="0" smtClean="0"/>
              <a:t>}</a:t>
            </a:r>
            <a:r>
              <a:rPr lang="zh-CN" altLang="en-US" dirty="0" smtClean="0"/>
              <a:t>进行</a:t>
            </a:r>
            <a:r>
              <a:rPr lang="zh-CN" altLang="zh-CN" dirty="0" smtClean="0"/>
              <a:t>升序排列。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采用</a:t>
            </a:r>
            <a:r>
              <a:rPr lang="zh-CN" altLang="zh-CN" dirty="0"/>
              <a:t>冒泡排序，最小的元素跑到顶部</a:t>
            </a:r>
            <a:r>
              <a:rPr lang="zh-CN" altLang="zh-CN" sz="1800" dirty="0"/>
              <a:t>（左端）</a:t>
            </a:r>
            <a:r>
              <a:rPr lang="zh-CN" altLang="zh-CN" dirty="0"/>
              <a:t>，最大的元素沉到底部</a:t>
            </a:r>
            <a:r>
              <a:rPr lang="zh-CN" altLang="zh-CN" sz="1800" dirty="0"/>
              <a:t>（右端）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55675" y="1774858"/>
            <a:ext cx="9453563" cy="4625975"/>
            <a:chOff x="602" y="1185"/>
            <a:chExt cx="5955" cy="29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02" y="1185"/>
              <a:ext cx="5955" cy="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660" y="1185"/>
              <a:ext cx="5822" cy="1127"/>
              <a:chOff x="660" y="1185"/>
              <a:chExt cx="5822" cy="1127"/>
            </a:xfrm>
          </p:grpSpPr>
          <p:sp>
            <p:nvSpPr>
              <p:cNvPr id="16717" name="Rectangle 5"/>
              <p:cNvSpPr>
                <a:spLocks noChangeArrowheads="1"/>
              </p:cNvSpPr>
              <p:nvPr/>
            </p:nvSpPr>
            <p:spPr bwMode="auto">
              <a:xfrm>
                <a:off x="807" y="1248"/>
                <a:ext cx="323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循环状态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8" name="Rectangle 6"/>
              <p:cNvSpPr>
                <a:spLocks noChangeArrowheads="1"/>
              </p:cNvSpPr>
              <p:nvPr/>
            </p:nvSpPr>
            <p:spPr bwMode="auto">
              <a:xfrm>
                <a:off x="1305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9" name="Rectangle 7"/>
              <p:cNvSpPr>
                <a:spLocks noChangeArrowheads="1"/>
              </p:cNvSpPr>
              <p:nvPr/>
            </p:nvSpPr>
            <p:spPr bwMode="auto">
              <a:xfrm>
                <a:off x="1673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指针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0" name="Rectangle 8"/>
              <p:cNvSpPr>
                <a:spLocks noChangeArrowheads="1"/>
              </p:cNvSpPr>
              <p:nvPr/>
            </p:nvSpPr>
            <p:spPr bwMode="auto">
              <a:xfrm>
                <a:off x="1922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1" name="Rectangle 9"/>
              <p:cNvSpPr>
                <a:spLocks noChangeArrowheads="1"/>
              </p:cNvSpPr>
              <p:nvPr/>
            </p:nvSpPr>
            <p:spPr bwMode="auto">
              <a:xfrm>
                <a:off x="2793" y="1248"/>
                <a:ext cx="581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元素冒泡排序过程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2" name="Rectangle 10"/>
              <p:cNvSpPr>
                <a:spLocks noChangeArrowheads="1"/>
              </p:cNvSpPr>
              <p:nvPr/>
            </p:nvSpPr>
            <p:spPr bwMode="auto">
              <a:xfrm>
                <a:off x="3789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3" name="Rectangle 11"/>
              <p:cNvSpPr>
                <a:spLocks noChangeArrowheads="1"/>
              </p:cNvSpPr>
              <p:nvPr/>
            </p:nvSpPr>
            <p:spPr bwMode="auto">
              <a:xfrm>
                <a:off x="5271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说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4" name="Rectangle 12"/>
              <p:cNvSpPr>
                <a:spLocks noChangeArrowheads="1"/>
              </p:cNvSpPr>
              <p:nvPr/>
            </p:nvSpPr>
            <p:spPr bwMode="auto">
              <a:xfrm>
                <a:off x="5397" y="1248"/>
                <a:ext cx="19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5" name="Rectangle 13"/>
              <p:cNvSpPr>
                <a:spLocks noChangeArrowheads="1"/>
              </p:cNvSpPr>
              <p:nvPr/>
            </p:nvSpPr>
            <p:spPr bwMode="auto">
              <a:xfrm>
                <a:off x="5521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明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6" name="Rectangle 14"/>
              <p:cNvSpPr>
                <a:spLocks noChangeArrowheads="1"/>
              </p:cNvSpPr>
              <p:nvPr/>
            </p:nvSpPr>
            <p:spPr bwMode="auto">
              <a:xfrm>
                <a:off x="5645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7" name="Rectangle 15"/>
              <p:cNvSpPr>
                <a:spLocks noChangeArrowheads="1"/>
              </p:cNvSpPr>
              <p:nvPr/>
            </p:nvSpPr>
            <p:spPr bwMode="auto">
              <a:xfrm>
                <a:off x="660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8" name="Rectangle 16"/>
              <p:cNvSpPr>
                <a:spLocks noChangeArrowheads="1"/>
              </p:cNvSpPr>
              <p:nvPr/>
            </p:nvSpPr>
            <p:spPr bwMode="auto">
              <a:xfrm>
                <a:off x="660" y="1185"/>
                <a:ext cx="7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9" name="Rectangle 17"/>
              <p:cNvSpPr>
                <a:spLocks noChangeArrowheads="1"/>
              </p:cNvSpPr>
              <p:nvPr/>
            </p:nvSpPr>
            <p:spPr bwMode="auto">
              <a:xfrm>
                <a:off x="667" y="1185"/>
                <a:ext cx="779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0" name="Rectangle 18"/>
              <p:cNvSpPr>
                <a:spLocks noChangeArrowheads="1"/>
              </p:cNvSpPr>
              <p:nvPr/>
            </p:nvSpPr>
            <p:spPr bwMode="auto">
              <a:xfrm>
                <a:off x="1446" y="1205"/>
                <a:ext cx="6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1" name="Rectangle 19"/>
              <p:cNvSpPr>
                <a:spLocks noChangeArrowheads="1"/>
              </p:cNvSpPr>
              <p:nvPr/>
            </p:nvSpPr>
            <p:spPr bwMode="auto">
              <a:xfrm>
                <a:off x="1446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2" name="Rectangle 20"/>
              <p:cNvSpPr>
                <a:spLocks noChangeArrowheads="1"/>
              </p:cNvSpPr>
              <p:nvPr/>
            </p:nvSpPr>
            <p:spPr bwMode="auto">
              <a:xfrm>
                <a:off x="1466" y="1185"/>
                <a:ext cx="676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3" name="Rectangle 21"/>
              <p:cNvSpPr>
                <a:spLocks noChangeArrowheads="1"/>
              </p:cNvSpPr>
              <p:nvPr/>
            </p:nvSpPr>
            <p:spPr bwMode="auto">
              <a:xfrm>
                <a:off x="2142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4" name="Rectangle 22"/>
              <p:cNvSpPr>
                <a:spLocks noChangeArrowheads="1"/>
              </p:cNvSpPr>
              <p:nvPr/>
            </p:nvSpPr>
            <p:spPr bwMode="auto">
              <a:xfrm>
                <a:off x="2142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5" name="Rectangle 23"/>
              <p:cNvSpPr>
                <a:spLocks noChangeArrowheads="1"/>
              </p:cNvSpPr>
              <p:nvPr/>
            </p:nvSpPr>
            <p:spPr bwMode="auto">
              <a:xfrm>
                <a:off x="2162" y="1185"/>
                <a:ext cx="2272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6" name="Rectangle 24"/>
              <p:cNvSpPr>
                <a:spLocks noChangeArrowheads="1"/>
              </p:cNvSpPr>
              <p:nvPr/>
            </p:nvSpPr>
            <p:spPr bwMode="auto">
              <a:xfrm>
                <a:off x="4434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7" name="Rectangle 25"/>
              <p:cNvSpPr>
                <a:spLocks noChangeArrowheads="1"/>
              </p:cNvSpPr>
              <p:nvPr/>
            </p:nvSpPr>
            <p:spPr bwMode="auto">
              <a:xfrm>
                <a:off x="4434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8" name="Rectangle 26"/>
              <p:cNvSpPr>
                <a:spLocks noChangeArrowheads="1"/>
              </p:cNvSpPr>
              <p:nvPr/>
            </p:nvSpPr>
            <p:spPr bwMode="auto">
              <a:xfrm>
                <a:off x="4454" y="1185"/>
                <a:ext cx="2022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9" name="Rectangle 27"/>
              <p:cNvSpPr>
                <a:spLocks noChangeArrowheads="1"/>
              </p:cNvSpPr>
              <p:nvPr/>
            </p:nvSpPr>
            <p:spPr bwMode="auto">
              <a:xfrm>
                <a:off x="6476" y="1205"/>
                <a:ext cx="6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0" name="Rectangle 28"/>
              <p:cNvSpPr>
                <a:spLocks noChangeArrowheads="1"/>
              </p:cNvSpPr>
              <p:nvPr/>
            </p:nvSpPr>
            <p:spPr bwMode="auto">
              <a:xfrm>
                <a:off x="6476" y="1185"/>
                <a:ext cx="6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1" name="Rectangle 29"/>
              <p:cNvSpPr>
                <a:spLocks noChangeArrowheads="1"/>
              </p:cNvSpPr>
              <p:nvPr/>
            </p:nvSpPr>
            <p:spPr bwMode="auto">
              <a:xfrm>
                <a:off x="660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2" name="Rectangle 30"/>
              <p:cNvSpPr>
                <a:spLocks noChangeArrowheads="1"/>
              </p:cNvSpPr>
              <p:nvPr/>
            </p:nvSpPr>
            <p:spPr bwMode="auto">
              <a:xfrm>
                <a:off x="1446" y="1207"/>
                <a:ext cx="6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3" name="Rectangle 31"/>
              <p:cNvSpPr>
                <a:spLocks noChangeArrowheads="1"/>
              </p:cNvSpPr>
              <p:nvPr/>
            </p:nvSpPr>
            <p:spPr bwMode="auto">
              <a:xfrm>
                <a:off x="2142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4" name="Rectangle 32"/>
              <p:cNvSpPr>
                <a:spLocks noChangeArrowheads="1"/>
              </p:cNvSpPr>
              <p:nvPr/>
            </p:nvSpPr>
            <p:spPr bwMode="auto">
              <a:xfrm>
                <a:off x="4434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5" name="Rectangle 33"/>
              <p:cNvSpPr>
                <a:spLocks noChangeArrowheads="1"/>
              </p:cNvSpPr>
              <p:nvPr/>
            </p:nvSpPr>
            <p:spPr bwMode="auto">
              <a:xfrm>
                <a:off x="6476" y="1207"/>
                <a:ext cx="6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6" name="Rectangle 34"/>
              <p:cNvSpPr>
                <a:spLocks noChangeArrowheads="1"/>
              </p:cNvSpPr>
              <p:nvPr/>
            </p:nvSpPr>
            <p:spPr bwMode="auto">
              <a:xfrm>
                <a:off x="807" y="1471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初始状态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7" name="Rectangle 35"/>
              <p:cNvSpPr>
                <a:spLocks noChangeArrowheads="1"/>
              </p:cNvSpPr>
              <p:nvPr/>
            </p:nvSpPr>
            <p:spPr bwMode="auto">
              <a:xfrm>
                <a:off x="1304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8" name="Rectangle 36"/>
              <p:cNvSpPr>
                <a:spLocks noChangeArrowheads="1"/>
              </p:cNvSpPr>
              <p:nvPr/>
            </p:nvSpPr>
            <p:spPr bwMode="auto">
              <a:xfrm>
                <a:off x="1797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9" name="Rectangle 37"/>
              <p:cNvSpPr>
                <a:spLocks noChangeArrowheads="1"/>
              </p:cNvSpPr>
              <p:nvPr/>
            </p:nvSpPr>
            <p:spPr bwMode="auto">
              <a:xfrm>
                <a:off x="2149" y="1428"/>
                <a:ext cx="415" cy="216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0" name="Rectangle 38"/>
              <p:cNvSpPr>
                <a:spLocks noChangeArrowheads="1"/>
              </p:cNvSpPr>
              <p:nvPr/>
            </p:nvSpPr>
            <p:spPr bwMode="auto">
              <a:xfrm>
                <a:off x="2220" y="1428"/>
                <a:ext cx="273" cy="216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1" name="Rectangle 39"/>
              <p:cNvSpPr>
                <a:spLocks noChangeArrowheads="1"/>
              </p:cNvSpPr>
              <p:nvPr/>
            </p:nvSpPr>
            <p:spPr bwMode="auto">
              <a:xfrm>
                <a:off x="2324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2" name="Rectangle 40"/>
              <p:cNvSpPr>
                <a:spLocks noChangeArrowheads="1"/>
              </p:cNvSpPr>
              <p:nvPr/>
            </p:nvSpPr>
            <p:spPr bwMode="auto">
              <a:xfrm>
                <a:off x="2387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3" name="Rectangle 41"/>
              <p:cNvSpPr>
                <a:spLocks noChangeArrowheads="1"/>
              </p:cNvSpPr>
              <p:nvPr/>
            </p:nvSpPr>
            <p:spPr bwMode="auto">
              <a:xfrm>
                <a:off x="2746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4" name="Rectangle 42"/>
              <p:cNvSpPr>
                <a:spLocks noChangeArrowheads="1"/>
              </p:cNvSpPr>
              <p:nvPr/>
            </p:nvSpPr>
            <p:spPr bwMode="auto">
              <a:xfrm>
                <a:off x="2809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5" name="Rectangle 43"/>
              <p:cNvSpPr>
                <a:spLocks noChangeArrowheads="1"/>
              </p:cNvSpPr>
              <p:nvPr/>
            </p:nvSpPr>
            <p:spPr bwMode="auto">
              <a:xfrm>
                <a:off x="3193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6" name="Rectangle 44"/>
              <p:cNvSpPr>
                <a:spLocks noChangeArrowheads="1"/>
              </p:cNvSpPr>
              <p:nvPr/>
            </p:nvSpPr>
            <p:spPr bwMode="auto">
              <a:xfrm>
                <a:off x="3256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7" name="Rectangle 45"/>
              <p:cNvSpPr>
                <a:spLocks noChangeArrowheads="1"/>
              </p:cNvSpPr>
              <p:nvPr/>
            </p:nvSpPr>
            <p:spPr bwMode="auto">
              <a:xfrm>
                <a:off x="3671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8" name="Rectangle 46"/>
              <p:cNvSpPr>
                <a:spLocks noChangeArrowheads="1"/>
              </p:cNvSpPr>
              <p:nvPr/>
            </p:nvSpPr>
            <p:spPr bwMode="auto">
              <a:xfrm>
                <a:off x="3734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9" name="Rectangle 47"/>
              <p:cNvSpPr>
                <a:spLocks noChangeArrowheads="1"/>
              </p:cNvSpPr>
              <p:nvPr/>
            </p:nvSpPr>
            <p:spPr bwMode="auto">
              <a:xfrm>
                <a:off x="4159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0" name="Rectangle 48"/>
              <p:cNvSpPr>
                <a:spLocks noChangeArrowheads="1"/>
              </p:cNvSpPr>
              <p:nvPr/>
            </p:nvSpPr>
            <p:spPr bwMode="auto">
              <a:xfrm>
                <a:off x="4222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1" name="Rectangle 49"/>
              <p:cNvSpPr>
                <a:spLocks noChangeArrowheads="1"/>
              </p:cNvSpPr>
              <p:nvPr/>
            </p:nvSpPr>
            <p:spPr bwMode="auto">
              <a:xfrm>
                <a:off x="4512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2" name="Rectangle 50"/>
              <p:cNvSpPr>
                <a:spLocks noChangeArrowheads="1"/>
              </p:cNvSpPr>
              <p:nvPr/>
            </p:nvSpPr>
            <p:spPr bwMode="auto">
              <a:xfrm>
                <a:off x="660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3" name="Rectangle 51"/>
              <p:cNvSpPr>
                <a:spLocks noChangeArrowheads="1"/>
              </p:cNvSpPr>
              <p:nvPr/>
            </p:nvSpPr>
            <p:spPr bwMode="auto">
              <a:xfrm>
                <a:off x="667" y="1420"/>
                <a:ext cx="77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4" name="Rectangle 52"/>
              <p:cNvSpPr>
                <a:spLocks noChangeArrowheads="1"/>
              </p:cNvSpPr>
              <p:nvPr/>
            </p:nvSpPr>
            <p:spPr bwMode="auto">
              <a:xfrm>
                <a:off x="1446" y="1420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5" name="Rectangle 53"/>
              <p:cNvSpPr>
                <a:spLocks noChangeArrowheads="1"/>
              </p:cNvSpPr>
              <p:nvPr/>
            </p:nvSpPr>
            <p:spPr bwMode="auto">
              <a:xfrm>
                <a:off x="1452" y="1420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6" name="Rectangle 54"/>
              <p:cNvSpPr>
                <a:spLocks noChangeArrowheads="1"/>
              </p:cNvSpPr>
              <p:nvPr/>
            </p:nvSpPr>
            <p:spPr bwMode="auto">
              <a:xfrm>
                <a:off x="2142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7" name="Rectangle 55"/>
              <p:cNvSpPr>
                <a:spLocks noChangeArrowheads="1"/>
              </p:cNvSpPr>
              <p:nvPr/>
            </p:nvSpPr>
            <p:spPr bwMode="auto">
              <a:xfrm>
                <a:off x="2149" y="1420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8" name="Rectangle 56"/>
              <p:cNvSpPr>
                <a:spLocks noChangeArrowheads="1"/>
              </p:cNvSpPr>
              <p:nvPr/>
            </p:nvSpPr>
            <p:spPr bwMode="auto">
              <a:xfrm>
                <a:off x="2566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9" name="Rectangle 57"/>
              <p:cNvSpPr>
                <a:spLocks noChangeArrowheads="1"/>
              </p:cNvSpPr>
              <p:nvPr/>
            </p:nvSpPr>
            <p:spPr bwMode="auto">
              <a:xfrm>
                <a:off x="2573" y="1420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0" name="Rectangle 58"/>
              <p:cNvSpPr>
                <a:spLocks noChangeArrowheads="1"/>
              </p:cNvSpPr>
              <p:nvPr/>
            </p:nvSpPr>
            <p:spPr bwMode="auto">
              <a:xfrm>
                <a:off x="2988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1" name="Rectangle 59"/>
              <p:cNvSpPr>
                <a:spLocks noChangeArrowheads="1"/>
              </p:cNvSpPr>
              <p:nvPr/>
            </p:nvSpPr>
            <p:spPr bwMode="auto">
              <a:xfrm>
                <a:off x="2995" y="1420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2" name="Rectangle 60"/>
              <p:cNvSpPr>
                <a:spLocks noChangeArrowheads="1"/>
              </p:cNvSpPr>
              <p:nvPr/>
            </p:nvSpPr>
            <p:spPr bwMode="auto">
              <a:xfrm>
                <a:off x="3456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3" name="Rectangle 61"/>
              <p:cNvSpPr>
                <a:spLocks noChangeArrowheads="1"/>
              </p:cNvSpPr>
              <p:nvPr/>
            </p:nvSpPr>
            <p:spPr bwMode="auto">
              <a:xfrm>
                <a:off x="3463" y="1420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4" name="Rectangle 62"/>
              <p:cNvSpPr>
                <a:spLocks noChangeArrowheads="1"/>
              </p:cNvSpPr>
              <p:nvPr/>
            </p:nvSpPr>
            <p:spPr bwMode="auto">
              <a:xfrm>
                <a:off x="3944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5" name="Rectangle 63"/>
              <p:cNvSpPr>
                <a:spLocks noChangeArrowheads="1"/>
              </p:cNvSpPr>
              <p:nvPr/>
            </p:nvSpPr>
            <p:spPr bwMode="auto">
              <a:xfrm>
                <a:off x="3951" y="1420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6" name="Rectangle 64"/>
              <p:cNvSpPr>
                <a:spLocks noChangeArrowheads="1"/>
              </p:cNvSpPr>
              <p:nvPr/>
            </p:nvSpPr>
            <p:spPr bwMode="auto">
              <a:xfrm>
                <a:off x="4434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7" name="Rectangle 65"/>
              <p:cNvSpPr>
                <a:spLocks noChangeArrowheads="1"/>
              </p:cNvSpPr>
              <p:nvPr/>
            </p:nvSpPr>
            <p:spPr bwMode="auto">
              <a:xfrm>
                <a:off x="4441" y="1420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8" name="Rectangle 66"/>
              <p:cNvSpPr>
                <a:spLocks noChangeArrowheads="1"/>
              </p:cNvSpPr>
              <p:nvPr/>
            </p:nvSpPr>
            <p:spPr bwMode="auto">
              <a:xfrm>
                <a:off x="6476" y="1420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9" name="Rectangle 67"/>
              <p:cNvSpPr>
                <a:spLocks noChangeArrowheads="1"/>
              </p:cNvSpPr>
              <p:nvPr/>
            </p:nvSpPr>
            <p:spPr bwMode="auto">
              <a:xfrm>
                <a:off x="660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0" name="Rectangle 68"/>
              <p:cNvSpPr>
                <a:spLocks noChangeArrowheads="1"/>
              </p:cNvSpPr>
              <p:nvPr/>
            </p:nvSpPr>
            <p:spPr bwMode="auto">
              <a:xfrm>
                <a:off x="1446" y="1427"/>
                <a:ext cx="6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1" name="Rectangle 69"/>
              <p:cNvSpPr>
                <a:spLocks noChangeArrowheads="1"/>
              </p:cNvSpPr>
              <p:nvPr/>
            </p:nvSpPr>
            <p:spPr bwMode="auto">
              <a:xfrm>
                <a:off x="2142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2" name="Rectangle 70"/>
              <p:cNvSpPr>
                <a:spLocks noChangeArrowheads="1"/>
              </p:cNvSpPr>
              <p:nvPr/>
            </p:nvSpPr>
            <p:spPr bwMode="auto">
              <a:xfrm>
                <a:off x="2566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3" name="Rectangle 71"/>
              <p:cNvSpPr>
                <a:spLocks noChangeArrowheads="1"/>
              </p:cNvSpPr>
              <p:nvPr/>
            </p:nvSpPr>
            <p:spPr bwMode="auto">
              <a:xfrm>
                <a:off x="2988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4" name="Rectangle 72"/>
              <p:cNvSpPr>
                <a:spLocks noChangeArrowheads="1"/>
              </p:cNvSpPr>
              <p:nvPr/>
            </p:nvSpPr>
            <p:spPr bwMode="auto">
              <a:xfrm>
                <a:off x="3456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5" name="Rectangle 73"/>
              <p:cNvSpPr>
                <a:spLocks noChangeArrowheads="1"/>
              </p:cNvSpPr>
              <p:nvPr/>
            </p:nvSpPr>
            <p:spPr bwMode="auto">
              <a:xfrm>
                <a:off x="3944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6" name="Rectangle 74"/>
              <p:cNvSpPr>
                <a:spLocks noChangeArrowheads="1"/>
              </p:cNvSpPr>
              <p:nvPr/>
            </p:nvSpPr>
            <p:spPr bwMode="auto">
              <a:xfrm>
                <a:off x="4434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7" name="Rectangle 75"/>
              <p:cNvSpPr>
                <a:spLocks noChangeArrowheads="1"/>
              </p:cNvSpPr>
              <p:nvPr/>
            </p:nvSpPr>
            <p:spPr bwMode="auto">
              <a:xfrm>
                <a:off x="6476" y="1427"/>
                <a:ext cx="6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8" name="Rectangle 76"/>
              <p:cNvSpPr>
                <a:spLocks noChangeArrowheads="1"/>
              </p:cNvSpPr>
              <p:nvPr/>
            </p:nvSpPr>
            <p:spPr bwMode="auto">
              <a:xfrm>
                <a:off x="746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第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89" name="Rectangle 77"/>
              <p:cNvSpPr>
                <a:spLocks noChangeArrowheads="1"/>
              </p:cNvSpPr>
              <p:nvPr/>
            </p:nvSpPr>
            <p:spPr bwMode="auto">
              <a:xfrm>
                <a:off x="902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0" name="Rectangle 78"/>
              <p:cNvSpPr>
                <a:spLocks noChangeArrowheads="1"/>
              </p:cNvSpPr>
              <p:nvPr/>
            </p:nvSpPr>
            <p:spPr bwMode="auto">
              <a:xfrm>
                <a:off x="996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轮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1" name="Rectangle 79"/>
              <p:cNvSpPr>
                <a:spLocks noChangeArrowheads="1"/>
              </p:cNvSpPr>
              <p:nvPr/>
            </p:nvSpPr>
            <p:spPr bwMode="auto">
              <a:xfrm>
                <a:off x="1120" y="1693"/>
                <a:ext cx="19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比较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2" name="Rectangle 80"/>
              <p:cNvSpPr>
                <a:spLocks noChangeArrowheads="1"/>
              </p:cNvSpPr>
              <p:nvPr/>
            </p:nvSpPr>
            <p:spPr bwMode="auto">
              <a:xfrm>
                <a:off x="1366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3" name="Rectangle 81"/>
              <p:cNvSpPr>
                <a:spLocks noChangeArrowheads="1"/>
              </p:cNvSpPr>
              <p:nvPr/>
            </p:nvSpPr>
            <p:spPr bwMode="auto">
              <a:xfrm>
                <a:off x="1568" y="1692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4" name="Rectangle 82"/>
              <p:cNvSpPr>
                <a:spLocks noChangeArrowheads="1"/>
              </p:cNvSpPr>
              <p:nvPr/>
            </p:nvSpPr>
            <p:spPr bwMode="auto">
              <a:xfrm>
                <a:off x="1735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5" name="Rectangle 83"/>
              <p:cNvSpPr>
                <a:spLocks noChangeArrowheads="1"/>
              </p:cNvSpPr>
              <p:nvPr/>
            </p:nvSpPr>
            <p:spPr bwMode="auto">
              <a:xfrm>
                <a:off x="1860" y="1692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6" name="Rectangle 84"/>
              <p:cNvSpPr>
                <a:spLocks noChangeArrowheads="1"/>
              </p:cNvSpPr>
              <p:nvPr/>
            </p:nvSpPr>
            <p:spPr bwMode="auto">
              <a:xfrm>
                <a:off x="2025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7" name="Rectangle 85"/>
              <p:cNvSpPr>
                <a:spLocks noChangeArrowheads="1"/>
              </p:cNvSpPr>
              <p:nvPr/>
            </p:nvSpPr>
            <p:spPr bwMode="auto">
              <a:xfrm>
                <a:off x="2324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8" name="Rectangle 86"/>
              <p:cNvSpPr>
                <a:spLocks noChangeArrowheads="1"/>
              </p:cNvSpPr>
              <p:nvPr/>
            </p:nvSpPr>
            <p:spPr bwMode="auto">
              <a:xfrm>
                <a:off x="2387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9" name="Rectangle 87"/>
              <p:cNvSpPr>
                <a:spLocks noChangeArrowheads="1"/>
              </p:cNvSpPr>
              <p:nvPr/>
            </p:nvSpPr>
            <p:spPr bwMode="auto">
              <a:xfrm>
                <a:off x="2573" y="1650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0" name="Rectangle 88"/>
              <p:cNvSpPr>
                <a:spLocks noChangeArrowheads="1"/>
              </p:cNvSpPr>
              <p:nvPr/>
            </p:nvSpPr>
            <p:spPr bwMode="auto">
              <a:xfrm>
                <a:off x="2642" y="1650"/>
                <a:ext cx="27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1" name="Rectangle 89"/>
              <p:cNvSpPr>
                <a:spLocks noChangeArrowheads="1"/>
              </p:cNvSpPr>
              <p:nvPr/>
            </p:nvSpPr>
            <p:spPr bwMode="auto">
              <a:xfrm>
                <a:off x="2746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2" name="Rectangle 90"/>
              <p:cNvSpPr>
                <a:spLocks noChangeArrowheads="1"/>
              </p:cNvSpPr>
              <p:nvPr/>
            </p:nvSpPr>
            <p:spPr bwMode="auto">
              <a:xfrm>
                <a:off x="2809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3" name="Rectangle 91"/>
              <p:cNvSpPr>
                <a:spLocks noChangeArrowheads="1"/>
              </p:cNvSpPr>
              <p:nvPr/>
            </p:nvSpPr>
            <p:spPr bwMode="auto">
              <a:xfrm>
                <a:off x="3193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4" name="Rectangle 92"/>
              <p:cNvSpPr>
                <a:spLocks noChangeArrowheads="1"/>
              </p:cNvSpPr>
              <p:nvPr/>
            </p:nvSpPr>
            <p:spPr bwMode="auto">
              <a:xfrm>
                <a:off x="3256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5" name="Rectangle 93"/>
              <p:cNvSpPr>
                <a:spLocks noChangeArrowheads="1"/>
              </p:cNvSpPr>
              <p:nvPr/>
            </p:nvSpPr>
            <p:spPr bwMode="auto">
              <a:xfrm>
                <a:off x="3671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6" name="Rectangle 94"/>
              <p:cNvSpPr>
                <a:spLocks noChangeArrowheads="1"/>
              </p:cNvSpPr>
              <p:nvPr/>
            </p:nvSpPr>
            <p:spPr bwMode="auto">
              <a:xfrm>
                <a:off x="3734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7" name="Rectangle 95"/>
              <p:cNvSpPr>
                <a:spLocks noChangeArrowheads="1"/>
              </p:cNvSpPr>
              <p:nvPr/>
            </p:nvSpPr>
            <p:spPr bwMode="auto">
              <a:xfrm>
                <a:off x="4159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8" name="Rectangle 96"/>
              <p:cNvSpPr>
                <a:spLocks noChangeArrowheads="1"/>
              </p:cNvSpPr>
              <p:nvPr/>
            </p:nvSpPr>
            <p:spPr bwMode="auto">
              <a:xfrm>
                <a:off x="4222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9" name="Rectangle 97"/>
              <p:cNvSpPr>
                <a:spLocks noChangeArrowheads="1"/>
              </p:cNvSpPr>
              <p:nvPr/>
            </p:nvSpPr>
            <p:spPr bwMode="auto">
              <a:xfrm>
                <a:off x="4512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0" name="Rectangle 98"/>
              <p:cNvSpPr>
                <a:spLocks noChangeArrowheads="1"/>
              </p:cNvSpPr>
              <p:nvPr/>
            </p:nvSpPr>
            <p:spPr bwMode="auto">
              <a:xfrm>
                <a:off x="4575" y="1692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1" name="Rectangle 99"/>
              <p:cNvSpPr>
                <a:spLocks noChangeArrowheads="1"/>
              </p:cNvSpPr>
              <p:nvPr/>
            </p:nvSpPr>
            <p:spPr bwMode="auto">
              <a:xfrm>
                <a:off x="4616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2" name="Rectangle 100"/>
              <p:cNvSpPr>
                <a:spLocks noChangeArrowheads="1"/>
              </p:cNvSpPr>
              <p:nvPr/>
            </p:nvSpPr>
            <p:spPr bwMode="auto">
              <a:xfrm>
                <a:off x="4710" y="1693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3" name="Rectangle 101"/>
              <p:cNvSpPr>
                <a:spLocks noChangeArrowheads="1"/>
              </p:cNvSpPr>
              <p:nvPr/>
            </p:nvSpPr>
            <p:spPr bwMode="auto">
              <a:xfrm>
                <a:off x="5081" y="1692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4" name="Rectangle 102"/>
              <p:cNvSpPr>
                <a:spLocks noChangeArrowheads="1"/>
              </p:cNvSpPr>
              <p:nvPr/>
            </p:nvSpPr>
            <p:spPr bwMode="auto">
              <a:xfrm>
                <a:off x="5147" y="1693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5" name="Rectangle 103"/>
              <p:cNvSpPr>
                <a:spLocks noChangeArrowheads="1"/>
              </p:cNvSpPr>
              <p:nvPr/>
            </p:nvSpPr>
            <p:spPr bwMode="auto">
              <a:xfrm>
                <a:off x="5642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6" name="Rectangle 104"/>
              <p:cNvSpPr>
                <a:spLocks noChangeArrowheads="1"/>
              </p:cNvSpPr>
              <p:nvPr/>
            </p:nvSpPr>
            <p:spPr bwMode="auto">
              <a:xfrm>
                <a:off x="660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7" name="Rectangle 105"/>
              <p:cNvSpPr>
                <a:spLocks noChangeArrowheads="1"/>
              </p:cNvSpPr>
              <p:nvPr/>
            </p:nvSpPr>
            <p:spPr bwMode="auto">
              <a:xfrm>
                <a:off x="667" y="1644"/>
                <a:ext cx="77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8" name="Rectangle 106"/>
              <p:cNvSpPr>
                <a:spLocks noChangeArrowheads="1"/>
              </p:cNvSpPr>
              <p:nvPr/>
            </p:nvSpPr>
            <p:spPr bwMode="auto">
              <a:xfrm>
                <a:off x="1446" y="1644"/>
                <a:ext cx="6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9" name="Rectangle 107"/>
              <p:cNvSpPr>
                <a:spLocks noChangeArrowheads="1"/>
              </p:cNvSpPr>
              <p:nvPr/>
            </p:nvSpPr>
            <p:spPr bwMode="auto">
              <a:xfrm>
                <a:off x="1452" y="1644"/>
                <a:ext cx="690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0" name="Rectangle 108"/>
              <p:cNvSpPr>
                <a:spLocks noChangeArrowheads="1"/>
              </p:cNvSpPr>
              <p:nvPr/>
            </p:nvSpPr>
            <p:spPr bwMode="auto">
              <a:xfrm>
                <a:off x="2142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1" name="Rectangle 109"/>
              <p:cNvSpPr>
                <a:spLocks noChangeArrowheads="1"/>
              </p:cNvSpPr>
              <p:nvPr/>
            </p:nvSpPr>
            <p:spPr bwMode="auto">
              <a:xfrm>
                <a:off x="2149" y="1644"/>
                <a:ext cx="41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2" name="Rectangle 110"/>
              <p:cNvSpPr>
                <a:spLocks noChangeArrowheads="1"/>
              </p:cNvSpPr>
              <p:nvPr/>
            </p:nvSpPr>
            <p:spPr bwMode="auto">
              <a:xfrm>
                <a:off x="2566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3" name="Rectangle 111"/>
              <p:cNvSpPr>
                <a:spLocks noChangeArrowheads="1"/>
              </p:cNvSpPr>
              <p:nvPr/>
            </p:nvSpPr>
            <p:spPr bwMode="auto">
              <a:xfrm>
                <a:off x="2573" y="1644"/>
                <a:ext cx="415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4" name="Rectangle 112"/>
              <p:cNvSpPr>
                <a:spLocks noChangeArrowheads="1"/>
              </p:cNvSpPr>
              <p:nvPr/>
            </p:nvSpPr>
            <p:spPr bwMode="auto">
              <a:xfrm>
                <a:off x="2988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5" name="Rectangle 113"/>
              <p:cNvSpPr>
                <a:spLocks noChangeArrowheads="1"/>
              </p:cNvSpPr>
              <p:nvPr/>
            </p:nvSpPr>
            <p:spPr bwMode="auto">
              <a:xfrm>
                <a:off x="2995" y="1644"/>
                <a:ext cx="46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6" name="Rectangle 114"/>
              <p:cNvSpPr>
                <a:spLocks noChangeArrowheads="1"/>
              </p:cNvSpPr>
              <p:nvPr/>
            </p:nvSpPr>
            <p:spPr bwMode="auto">
              <a:xfrm>
                <a:off x="3456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7" name="Rectangle 115"/>
              <p:cNvSpPr>
                <a:spLocks noChangeArrowheads="1"/>
              </p:cNvSpPr>
              <p:nvPr/>
            </p:nvSpPr>
            <p:spPr bwMode="auto">
              <a:xfrm>
                <a:off x="3463" y="1644"/>
                <a:ext cx="48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8" name="Rectangle 116"/>
              <p:cNvSpPr>
                <a:spLocks noChangeArrowheads="1"/>
              </p:cNvSpPr>
              <p:nvPr/>
            </p:nvSpPr>
            <p:spPr bwMode="auto">
              <a:xfrm>
                <a:off x="3944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9" name="Rectangle 117"/>
              <p:cNvSpPr>
                <a:spLocks noChangeArrowheads="1"/>
              </p:cNvSpPr>
              <p:nvPr/>
            </p:nvSpPr>
            <p:spPr bwMode="auto">
              <a:xfrm>
                <a:off x="3951" y="1644"/>
                <a:ext cx="483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0" name="Rectangle 118"/>
              <p:cNvSpPr>
                <a:spLocks noChangeArrowheads="1"/>
              </p:cNvSpPr>
              <p:nvPr/>
            </p:nvSpPr>
            <p:spPr bwMode="auto">
              <a:xfrm>
                <a:off x="4434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1" name="Rectangle 119"/>
              <p:cNvSpPr>
                <a:spLocks noChangeArrowheads="1"/>
              </p:cNvSpPr>
              <p:nvPr/>
            </p:nvSpPr>
            <p:spPr bwMode="auto">
              <a:xfrm>
                <a:off x="4441" y="1644"/>
                <a:ext cx="2035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2" name="Rectangle 120"/>
              <p:cNvSpPr>
                <a:spLocks noChangeArrowheads="1"/>
              </p:cNvSpPr>
              <p:nvPr/>
            </p:nvSpPr>
            <p:spPr bwMode="auto">
              <a:xfrm>
                <a:off x="6476" y="1644"/>
                <a:ext cx="6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3" name="Rectangle 121"/>
              <p:cNvSpPr>
                <a:spLocks noChangeArrowheads="1"/>
              </p:cNvSpPr>
              <p:nvPr/>
            </p:nvSpPr>
            <p:spPr bwMode="auto">
              <a:xfrm>
                <a:off x="660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4" name="Rectangle 122"/>
              <p:cNvSpPr>
                <a:spLocks noChangeArrowheads="1"/>
              </p:cNvSpPr>
              <p:nvPr/>
            </p:nvSpPr>
            <p:spPr bwMode="auto">
              <a:xfrm>
                <a:off x="1446" y="1650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5" name="Rectangle 123"/>
              <p:cNvSpPr>
                <a:spLocks noChangeArrowheads="1"/>
              </p:cNvSpPr>
              <p:nvPr/>
            </p:nvSpPr>
            <p:spPr bwMode="auto">
              <a:xfrm>
                <a:off x="2142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6" name="Rectangle 124"/>
              <p:cNvSpPr>
                <a:spLocks noChangeArrowheads="1"/>
              </p:cNvSpPr>
              <p:nvPr/>
            </p:nvSpPr>
            <p:spPr bwMode="auto">
              <a:xfrm>
                <a:off x="2566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7" name="Rectangle 125"/>
              <p:cNvSpPr>
                <a:spLocks noChangeArrowheads="1"/>
              </p:cNvSpPr>
              <p:nvPr/>
            </p:nvSpPr>
            <p:spPr bwMode="auto">
              <a:xfrm>
                <a:off x="2988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8" name="Rectangle 126"/>
              <p:cNvSpPr>
                <a:spLocks noChangeArrowheads="1"/>
              </p:cNvSpPr>
              <p:nvPr/>
            </p:nvSpPr>
            <p:spPr bwMode="auto">
              <a:xfrm>
                <a:off x="3456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9" name="Rectangle 127"/>
              <p:cNvSpPr>
                <a:spLocks noChangeArrowheads="1"/>
              </p:cNvSpPr>
              <p:nvPr/>
            </p:nvSpPr>
            <p:spPr bwMode="auto">
              <a:xfrm>
                <a:off x="3944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0" name="Rectangle 128"/>
              <p:cNvSpPr>
                <a:spLocks noChangeArrowheads="1"/>
              </p:cNvSpPr>
              <p:nvPr/>
            </p:nvSpPr>
            <p:spPr bwMode="auto">
              <a:xfrm>
                <a:off x="4434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1" name="Rectangle 129"/>
              <p:cNvSpPr>
                <a:spLocks noChangeArrowheads="1"/>
              </p:cNvSpPr>
              <p:nvPr/>
            </p:nvSpPr>
            <p:spPr bwMode="auto">
              <a:xfrm>
                <a:off x="6476" y="1650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2" name="Rectangle 130"/>
              <p:cNvSpPr>
                <a:spLocks noChangeArrowheads="1"/>
              </p:cNvSpPr>
              <p:nvPr/>
            </p:nvSpPr>
            <p:spPr bwMode="auto">
              <a:xfrm>
                <a:off x="1568" y="1914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3" name="Rectangle 131"/>
              <p:cNvSpPr>
                <a:spLocks noChangeArrowheads="1"/>
              </p:cNvSpPr>
              <p:nvPr/>
            </p:nvSpPr>
            <p:spPr bwMode="auto">
              <a:xfrm>
                <a:off x="1735" y="1915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4" name="Rectangle 132"/>
              <p:cNvSpPr>
                <a:spLocks noChangeArrowheads="1"/>
              </p:cNvSpPr>
              <p:nvPr/>
            </p:nvSpPr>
            <p:spPr bwMode="auto">
              <a:xfrm>
                <a:off x="1860" y="1914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5" name="Rectangle 133"/>
              <p:cNvSpPr>
                <a:spLocks noChangeArrowheads="1"/>
              </p:cNvSpPr>
              <p:nvPr/>
            </p:nvSpPr>
            <p:spPr bwMode="auto">
              <a:xfrm>
                <a:off x="2025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6" name="Rectangle 134"/>
              <p:cNvSpPr>
                <a:spLocks noChangeArrowheads="1"/>
              </p:cNvSpPr>
              <p:nvPr/>
            </p:nvSpPr>
            <p:spPr bwMode="auto">
              <a:xfrm>
                <a:off x="2324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7" name="Rectangle 135"/>
              <p:cNvSpPr>
                <a:spLocks noChangeArrowheads="1"/>
              </p:cNvSpPr>
              <p:nvPr/>
            </p:nvSpPr>
            <p:spPr bwMode="auto">
              <a:xfrm>
                <a:off x="2387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8" name="Rectangle 136"/>
              <p:cNvSpPr>
                <a:spLocks noChangeArrowheads="1"/>
              </p:cNvSpPr>
              <p:nvPr/>
            </p:nvSpPr>
            <p:spPr bwMode="auto">
              <a:xfrm>
                <a:off x="2746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9" name="Rectangle 137"/>
              <p:cNvSpPr>
                <a:spLocks noChangeArrowheads="1"/>
              </p:cNvSpPr>
              <p:nvPr/>
            </p:nvSpPr>
            <p:spPr bwMode="auto">
              <a:xfrm>
                <a:off x="2809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0" name="Rectangle 138"/>
              <p:cNvSpPr>
                <a:spLocks noChangeArrowheads="1"/>
              </p:cNvSpPr>
              <p:nvPr/>
            </p:nvSpPr>
            <p:spPr bwMode="auto">
              <a:xfrm>
                <a:off x="2995" y="1872"/>
                <a:ext cx="46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51" name="Rectangle 139"/>
              <p:cNvSpPr>
                <a:spLocks noChangeArrowheads="1"/>
              </p:cNvSpPr>
              <p:nvPr/>
            </p:nvSpPr>
            <p:spPr bwMode="auto">
              <a:xfrm>
                <a:off x="3066" y="1872"/>
                <a:ext cx="31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52" name="Rectangle 140"/>
              <p:cNvSpPr>
                <a:spLocks noChangeArrowheads="1"/>
              </p:cNvSpPr>
              <p:nvPr/>
            </p:nvSpPr>
            <p:spPr bwMode="auto">
              <a:xfrm>
                <a:off x="3193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3" name="Rectangle 141"/>
              <p:cNvSpPr>
                <a:spLocks noChangeArrowheads="1"/>
              </p:cNvSpPr>
              <p:nvPr/>
            </p:nvSpPr>
            <p:spPr bwMode="auto">
              <a:xfrm>
                <a:off x="3256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4" name="Rectangle 142"/>
              <p:cNvSpPr>
                <a:spLocks noChangeArrowheads="1"/>
              </p:cNvSpPr>
              <p:nvPr/>
            </p:nvSpPr>
            <p:spPr bwMode="auto">
              <a:xfrm>
                <a:off x="3671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5" name="Rectangle 143"/>
              <p:cNvSpPr>
                <a:spLocks noChangeArrowheads="1"/>
              </p:cNvSpPr>
              <p:nvPr/>
            </p:nvSpPr>
            <p:spPr bwMode="auto">
              <a:xfrm>
                <a:off x="3734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6" name="Rectangle 144"/>
              <p:cNvSpPr>
                <a:spLocks noChangeArrowheads="1"/>
              </p:cNvSpPr>
              <p:nvPr/>
            </p:nvSpPr>
            <p:spPr bwMode="auto">
              <a:xfrm>
                <a:off x="4159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7" name="Rectangle 145"/>
              <p:cNvSpPr>
                <a:spLocks noChangeArrowheads="1"/>
              </p:cNvSpPr>
              <p:nvPr/>
            </p:nvSpPr>
            <p:spPr bwMode="auto">
              <a:xfrm>
                <a:off x="4222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8" name="Rectangle 146"/>
              <p:cNvSpPr>
                <a:spLocks noChangeArrowheads="1"/>
              </p:cNvSpPr>
              <p:nvPr/>
            </p:nvSpPr>
            <p:spPr bwMode="auto">
              <a:xfrm>
                <a:off x="4512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9" name="Rectangle 147"/>
              <p:cNvSpPr>
                <a:spLocks noChangeArrowheads="1"/>
              </p:cNvSpPr>
              <p:nvPr/>
            </p:nvSpPr>
            <p:spPr bwMode="auto">
              <a:xfrm>
                <a:off x="4575" y="1914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0" name="Rectangle 148"/>
              <p:cNvSpPr>
                <a:spLocks noChangeArrowheads="1"/>
              </p:cNvSpPr>
              <p:nvPr/>
            </p:nvSpPr>
            <p:spPr bwMode="auto">
              <a:xfrm>
                <a:off x="4616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1" name="Rectangle 149"/>
              <p:cNvSpPr>
                <a:spLocks noChangeArrowheads="1"/>
              </p:cNvSpPr>
              <p:nvPr/>
            </p:nvSpPr>
            <p:spPr bwMode="auto">
              <a:xfrm>
                <a:off x="4710" y="1915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2" name="Rectangle 150"/>
              <p:cNvSpPr>
                <a:spLocks noChangeArrowheads="1"/>
              </p:cNvSpPr>
              <p:nvPr/>
            </p:nvSpPr>
            <p:spPr bwMode="auto">
              <a:xfrm>
                <a:off x="5081" y="1914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3" name="Rectangle 151"/>
              <p:cNvSpPr>
                <a:spLocks noChangeArrowheads="1"/>
              </p:cNvSpPr>
              <p:nvPr/>
            </p:nvSpPr>
            <p:spPr bwMode="auto">
              <a:xfrm>
                <a:off x="5147" y="1915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4" name="Rectangle 152"/>
              <p:cNvSpPr>
                <a:spLocks noChangeArrowheads="1"/>
              </p:cNvSpPr>
              <p:nvPr/>
            </p:nvSpPr>
            <p:spPr bwMode="auto">
              <a:xfrm>
                <a:off x="5642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5" name="Rectangle 153"/>
              <p:cNvSpPr>
                <a:spLocks noChangeArrowheads="1"/>
              </p:cNvSpPr>
              <p:nvPr/>
            </p:nvSpPr>
            <p:spPr bwMode="auto">
              <a:xfrm>
                <a:off x="660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6" name="Rectangle 154"/>
              <p:cNvSpPr>
                <a:spLocks noChangeArrowheads="1"/>
              </p:cNvSpPr>
              <p:nvPr/>
            </p:nvSpPr>
            <p:spPr bwMode="auto">
              <a:xfrm>
                <a:off x="1446" y="1865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7" name="Rectangle 155"/>
              <p:cNvSpPr>
                <a:spLocks noChangeArrowheads="1"/>
              </p:cNvSpPr>
              <p:nvPr/>
            </p:nvSpPr>
            <p:spPr bwMode="auto">
              <a:xfrm>
                <a:off x="1452" y="1865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8" name="Rectangle 156"/>
              <p:cNvSpPr>
                <a:spLocks noChangeArrowheads="1"/>
              </p:cNvSpPr>
              <p:nvPr/>
            </p:nvSpPr>
            <p:spPr bwMode="auto">
              <a:xfrm>
                <a:off x="2142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9" name="Rectangle 157"/>
              <p:cNvSpPr>
                <a:spLocks noChangeArrowheads="1"/>
              </p:cNvSpPr>
              <p:nvPr/>
            </p:nvSpPr>
            <p:spPr bwMode="auto">
              <a:xfrm>
                <a:off x="2149" y="1865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0" name="Rectangle 158"/>
              <p:cNvSpPr>
                <a:spLocks noChangeArrowheads="1"/>
              </p:cNvSpPr>
              <p:nvPr/>
            </p:nvSpPr>
            <p:spPr bwMode="auto">
              <a:xfrm>
                <a:off x="2566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1" name="Rectangle 159"/>
              <p:cNvSpPr>
                <a:spLocks noChangeArrowheads="1"/>
              </p:cNvSpPr>
              <p:nvPr/>
            </p:nvSpPr>
            <p:spPr bwMode="auto">
              <a:xfrm>
                <a:off x="2573" y="1865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2" name="Rectangle 160"/>
              <p:cNvSpPr>
                <a:spLocks noChangeArrowheads="1"/>
              </p:cNvSpPr>
              <p:nvPr/>
            </p:nvSpPr>
            <p:spPr bwMode="auto">
              <a:xfrm>
                <a:off x="2988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3" name="Rectangle 161"/>
              <p:cNvSpPr>
                <a:spLocks noChangeArrowheads="1"/>
              </p:cNvSpPr>
              <p:nvPr/>
            </p:nvSpPr>
            <p:spPr bwMode="auto">
              <a:xfrm>
                <a:off x="2995" y="1865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4" name="Rectangle 162"/>
              <p:cNvSpPr>
                <a:spLocks noChangeArrowheads="1"/>
              </p:cNvSpPr>
              <p:nvPr/>
            </p:nvSpPr>
            <p:spPr bwMode="auto">
              <a:xfrm>
                <a:off x="3456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5" name="Rectangle 163"/>
              <p:cNvSpPr>
                <a:spLocks noChangeArrowheads="1"/>
              </p:cNvSpPr>
              <p:nvPr/>
            </p:nvSpPr>
            <p:spPr bwMode="auto">
              <a:xfrm>
                <a:off x="3463" y="1865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6" name="Rectangle 164"/>
              <p:cNvSpPr>
                <a:spLocks noChangeArrowheads="1"/>
              </p:cNvSpPr>
              <p:nvPr/>
            </p:nvSpPr>
            <p:spPr bwMode="auto">
              <a:xfrm>
                <a:off x="3944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7" name="Rectangle 165"/>
              <p:cNvSpPr>
                <a:spLocks noChangeArrowheads="1"/>
              </p:cNvSpPr>
              <p:nvPr/>
            </p:nvSpPr>
            <p:spPr bwMode="auto">
              <a:xfrm>
                <a:off x="3951" y="1865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8" name="Rectangle 166"/>
              <p:cNvSpPr>
                <a:spLocks noChangeArrowheads="1"/>
              </p:cNvSpPr>
              <p:nvPr/>
            </p:nvSpPr>
            <p:spPr bwMode="auto">
              <a:xfrm>
                <a:off x="4434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9" name="Rectangle 167"/>
              <p:cNvSpPr>
                <a:spLocks noChangeArrowheads="1"/>
              </p:cNvSpPr>
              <p:nvPr/>
            </p:nvSpPr>
            <p:spPr bwMode="auto">
              <a:xfrm>
                <a:off x="4441" y="1865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0" name="Rectangle 168"/>
              <p:cNvSpPr>
                <a:spLocks noChangeArrowheads="1"/>
              </p:cNvSpPr>
              <p:nvPr/>
            </p:nvSpPr>
            <p:spPr bwMode="auto">
              <a:xfrm>
                <a:off x="6476" y="1865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1" name="Rectangle 169"/>
              <p:cNvSpPr>
                <a:spLocks noChangeArrowheads="1"/>
              </p:cNvSpPr>
              <p:nvPr/>
            </p:nvSpPr>
            <p:spPr bwMode="auto">
              <a:xfrm>
                <a:off x="660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2" name="Rectangle 170"/>
              <p:cNvSpPr>
                <a:spLocks noChangeArrowheads="1"/>
              </p:cNvSpPr>
              <p:nvPr/>
            </p:nvSpPr>
            <p:spPr bwMode="auto">
              <a:xfrm>
                <a:off x="1446" y="1872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3" name="Rectangle 171"/>
              <p:cNvSpPr>
                <a:spLocks noChangeArrowheads="1"/>
              </p:cNvSpPr>
              <p:nvPr/>
            </p:nvSpPr>
            <p:spPr bwMode="auto">
              <a:xfrm>
                <a:off x="2142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4" name="Rectangle 172"/>
              <p:cNvSpPr>
                <a:spLocks noChangeArrowheads="1"/>
              </p:cNvSpPr>
              <p:nvPr/>
            </p:nvSpPr>
            <p:spPr bwMode="auto">
              <a:xfrm>
                <a:off x="2566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5" name="Rectangle 173"/>
              <p:cNvSpPr>
                <a:spLocks noChangeArrowheads="1"/>
              </p:cNvSpPr>
              <p:nvPr/>
            </p:nvSpPr>
            <p:spPr bwMode="auto">
              <a:xfrm>
                <a:off x="2988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6" name="Rectangle 174"/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7" name="Rectangle 175"/>
              <p:cNvSpPr>
                <a:spLocks noChangeArrowheads="1"/>
              </p:cNvSpPr>
              <p:nvPr/>
            </p:nvSpPr>
            <p:spPr bwMode="auto">
              <a:xfrm>
                <a:off x="3944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8" name="Rectangle 176"/>
              <p:cNvSpPr>
                <a:spLocks noChangeArrowheads="1"/>
              </p:cNvSpPr>
              <p:nvPr/>
            </p:nvSpPr>
            <p:spPr bwMode="auto">
              <a:xfrm>
                <a:off x="4434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9" name="Rectangle 177"/>
              <p:cNvSpPr>
                <a:spLocks noChangeArrowheads="1"/>
              </p:cNvSpPr>
              <p:nvPr/>
            </p:nvSpPr>
            <p:spPr bwMode="auto">
              <a:xfrm>
                <a:off x="6476" y="1872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90" name="Rectangle 178"/>
              <p:cNvSpPr>
                <a:spLocks noChangeArrowheads="1"/>
              </p:cNvSpPr>
              <p:nvPr/>
            </p:nvSpPr>
            <p:spPr bwMode="auto">
              <a:xfrm>
                <a:off x="1568" y="2136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1" name="Rectangle 179"/>
              <p:cNvSpPr>
                <a:spLocks noChangeArrowheads="1"/>
              </p:cNvSpPr>
              <p:nvPr/>
            </p:nvSpPr>
            <p:spPr bwMode="auto">
              <a:xfrm>
                <a:off x="1735" y="2137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2" name="Rectangle 180"/>
              <p:cNvSpPr>
                <a:spLocks noChangeArrowheads="1"/>
              </p:cNvSpPr>
              <p:nvPr/>
            </p:nvSpPr>
            <p:spPr bwMode="auto">
              <a:xfrm>
                <a:off x="1860" y="2136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3" name="Rectangle 181"/>
              <p:cNvSpPr>
                <a:spLocks noChangeArrowheads="1"/>
              </p:cNvSpPr>
              <p:nvPr/>
            </p:nvSpPr>
            <p:spPr bwMode="auto">
              <a:xfrm>
                <a:off x="2025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4" name="Rectangle 182"/>
              <p:cNvSpPr>
                <a:spLocks noChangeArrowheads="1"/>
              </p:cNvSpPr>
              <p:nvPr/>
            </p:nvSpPr>
            <p:spPr bwMode="auto">
              <a:xfrm>
                <a:off x="2324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5" name="Rectangle 183"/>
              <p:cNvSpPr>
                <a:spLocks noChangeArrowheads="1"/>
              </p:cNvSpPr>
              <p:nvPr/>
            </p:nvSpPr>
            <p:spPr bwMode="auto">
              <a:xfrm>
                <a:off x="2387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6" name="Rectangle 184"/>
              <p:cNvSpPr>
                <a:spLocks noChangeArrowheads="1"/>
              </p:cNvSpPr>
              <p:nvPr/>
            </p:nvSpPr>
            <p:spPr bwMode="auto">
              <a:xfrm>
                <a:off x="2746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7" name="Rectangle 185"/>
              <p:cNvSpPr>
                <a:spLocks noChangeArrowheads="1"/>
              </p:cNvSpPr>
              <p:nvPr/>
            </p:nvSpPr>
            <p:spPr bwMode="auto">
              <a:xfrm>
                <a:off x="2809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8" name="Rectangle 186"/>
              <p:cNvSpPr>
                <a:spLocks noChangeArrowheads="1"/>
              </p:cNvSpPr>
              <p:nvPr/>
            </p:nvSpPr>
            <p:spPr bwMode="auto">
              <a:xfrm>
                <a:off x="3193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9" name="Rectangle 187"/>
              <p:cNvSpPr>
                <a:spLocks noChangeArrowheads="1"/>
              </p:cNvSpPr>
              <p:nvPr/>
            </p:nvSpPr>
            <p:spPr bwMode="auto">
              <a:xfrm>
                <a:off x="3256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0" name="Rectangle 188"/>
              <p:cNvSpPr>
                <a:spLocks noChangeArrowheads="1"/>
              </p:cNvSpPr>
              <p:nvPr/>
            </p:nvSpPr>
            <p:spPr bwMode="auto">
              <a:xfrm>
                <a:off x="3463" y="2094"/>
                <a:ext cx="48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1" name="Rectangle 189"/>
              <p:cNvSpPr>
                <a:spLocks noChangeArrowheads="1"/>
              </p:cNvSpPr>
              <p:nvPr/>
            </p:nvSpPr>
            <p:spPr bwMode="auto">
              <a:xfrm>
                <a:off x="3534" y="2094"/>
                <a:ext cx="33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2" name="Rectangle 190"/>
              <p:cNvSpPr>
                <a:spLocks noChangeArrowheads="1"/>
              </p:cNvSpPr>
              <p:nvPr/>
            </p:nvSpPr>
            <p:spPr bwMode="auto">
              <a:xfrm>
                <a:off x="3671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3" name="Rectangle 191"/>
              <p:cNvSpPr>
                <a:spLocks noChangeArrowheads="1"/>
              </p:cNvSpPr>
              <p:nvPr/>
            </p:nvSpPr>
            <p:spPr bwMode="auto">
              <a:xfrm>
                <a:off x="3734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4" name="Rectangle 192"/>
              <p:cNvSpPr>
                <a:spLocks noChangeArrowheads="1"/>
              </p:cNvSpPr>
              <p:nvPr/>
            </p:nvSpPr>
            <p:spPr bwMode="auto">
              <a:xfrm>
                <a:off x="4159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5" name="Rectangle 193"/>
              <p:cNvSpPr>
                <a:spLocks noChangeArrowheads="1"/>
              </p:cNvSpPr>
              <p:nvPr/>
            </p:nvSpPr>
            <p:spPr bwMode="auto">
              <a:xfrm>
                <a:off x="4222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6" name="Rectangle 194"/>
              <p:cNvSpPr>
                <a:spLocks noChangeArrowheads="1"/>
              </p:cNvSpPr>
              <p:nvPr/>
            </p:nvSpPr>
            <p:spPr bwMode="auto">
              <a:xfrm>
                <a:off x="4512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7" name="Rectangle 195"/>
              <p:cNvSpPr>
                <a:spLocks noChangeArrowheads="1"/>
              </p:cNvSpPr>
              <p:nvPr/>
            </p:nvSpPr>
            <p:spPr bwMode="auto">
              <a:xfrm>
                <a:off x="4575" y="2136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8" name="Rectangle 196"/>
              <p:cNvSpPr>
                <a:spLocks noChangeArrowheads="1"/>
              </p:cNvSpPr>
              <p:nvPr/>
            </p:nvSpPr>
            <p:spPr bwMode="auto">
              <a:xfrm>
                <a:off x="4616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9" name="Rectangle 197"/>
              <p:cNvSpPr>
                <a:spLocks noChangeArrowheads="1"/>
              </p:cNvSpPr>
              <p:nvPr/>
            </p:nvSpPr>
            <p:spPr bwMode="auto">
              <a:xfrm>
                <a:off x="4710" y="2137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0" name="Rectangle 198"/>
              <p:cNvSpPr>
                <a:spLocks noChangeArrowheads="1"/>
              </p:cNvSpPr>
              <p:nvPr/>
            </p:nvSpPr>
            <p:spPr bwMode="auto">
              <a:xfrm>
                <a:off x="5081" y="2136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1" name="Rectangle 199"/>
              <p:cNvSpPr>
                <a:spLocks noChangeArrowheads="1"/>
              </p:cNvSpPr>
              <p:nvPr/>
            </p:nvSpPr>
            <p:spPr bwMode="auto">
              <a:xfrm>
                <a:off x="5147" y="2137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2" name="Rectangle 200"/>
              <p:cNvSpPr>
                <a:spLocks noChangeArrowheads="1"/>
              </p:cNvSpPr>
              <p:nvPr/>
            </p:nvSpPr>
            <p:spPr bwMode="auto">
              <a:xfrm>
                <a:off x="5642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3" name="Rectangle 201"/>
              <p:cNvSpPr>
                <a:spLocks noChangeArrowheads="1"/>
              </p:cNvSpPr>
              <p:nvPr/>
            </p:nvSpPr>
            <p:spPr bwMode="auto">
              <a:xfrm>
                <a:off x="660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4" name="Rectangle 202"/>
              <p:cNvSpPr>
                <a:spLocks noChangeArrowheads="1"/>
              </p:cNvSpPr>
              <p:nvPr/>
            </p:nvSpPr>
            <p:spPr bwMode="auto">
              <a:xfrm>
                <a:off x="1446" y="2087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5" name="Rectangle 203"/>
              <p:cNvSpPr>
                <a:spLocks noChangeArrowheads="1"/>
              </p:cNvSpPr>
              <p:nvPr/>
            </p:nvSpPr>
            <p:spPr bwMode="auto">
              <a:xfrm>
                <a:off x="1452" y="2087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6" name="Rectangle 204"/>
              <p:cNvSpPr>
                <a:spLocks noChangeArrowheads="1"/>
              </p:cNvSpPr>
              <p:nvPr/>
            </p:nvSpPr>
            <p:spPr bwMode="auto">
              <a:xfrm>
                <a:off x="2142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406"/>
            <p:cNvGrpSpPr>
              <a:grpSpLocks/>
            </p:cNvGrpSpPr>
            <p:nvPr/>
          </p:nvGrpSpPr>
          <p:grpSpPr bwMode="auto">
            <a:xfrm>
              <a:off x="660" y="2087"/>
              <a:ext cx="5822" cy="1114"/>
              <a:chOff x="660" y="2087"/>
              <a:chExt cx="5822" cy="1114"/>
            </a:xfrm>
          </p:grpSpPr>
          <p:sp>
            <p:nvSpPr>
              <p:cNvPr id="16517" name="Rectangle 206"/>
              <p:cNvSpPr>
                <a:spLocks noChangeArrowheads="1"/>
              </p:cNvSpPr>
              <p:nvPr/>
            </p:nvSpPr>
            <p:spPr bwMode="auto">
              <a:xfrm>
                <a:off x="2149" y="2087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18" name="Rectangle 207"/>
              <p:cNvSpPr>
                <a:spLocks noChangeArrowheads="1"/>
              </p:cNvSpPr>
              <p:nvPr/>
            </p:nvSpPr>
            <p:spPr bwMode="auto">
              <a:xfrm>
                <a:off x="2566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19" name="Rectangle 208"/>
              <p:cNvSpPr>
                <a:spLocks noChangeArrowheads="1"/>
              </p:cNvSpPr>
              <p:nvPr/>
            </p:nvSpPr>
            <p:spPr bwMode="auto">
              <a:xfrm>
                <a:off x="2573" y="2087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0" name="Rectangle 209"/>
              <p:cNvSpPr>
                <a:spLocks noChangeArrowheads="1"/>
              </p:cNvSpPr>
              <p:nvPr/>
            </p:nvSpPr>
            <p:spPr bwMode="auto">
              <a:xfrm>
                <a:off x="2988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1" name="Rectangle 210"/>
              <p:cNvSpPr>
                <a:spLocks noChangeArrowheads="1"/>
              </p:cNvSpPr>
              <p:nvPr/>
            </p:nvSpPr>
            <p:spPr bwMode="auto">
              <a:xfrm>
                <a:off x="2995" y="2087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2" name="Rectangle 211"/>
              <p:cNvSpPr>
                <a:spLocks noChangeArrowheads="1"/>
              </p:cNvSpPr>
              <p:nvPr/>
            </p:nvSpPr>
            <p:spPr bwMode="auto">
              <a:xfrm>
                <a:off x="3456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3" name="Rectangle 212"/>
              <p:cNvSpPr>
                <a:spLocks noChangeArrowheads="1"/>
              </p:cNvSpPr>
              <p:nvPr/>
            </p:nvSpPr>
            <p:spPr bwMode="auto">
              <a:xfrm>
                <a:off x="3463" y="2087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4" name="Rectangle 213"/>
              <p:cNvSpPr>
                <a:spLocks noChangeArrowheads="1"/>
              </p:cNvSpPr>
              <p:nvPr/>
            </p:nvSpPr>
            <p:spPr bwMode="auto">
              <a:xfrm>
                <a:off x="3944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5" name="Rectangle 214"/>
              <p:cNvSpPr>
                <a:spLocks noChangeArrowheads="1"/>
              </p:cNvSpPr>
              <p:nvPr/>
            </p:nvSpPr>
            <p:spPr bwMode="auto">
              <a:xfrm>
                <a:off x="3951" y="2087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6" name="Rectangle 215"/>
              <p:cNvSpPr>
                <a:spLocks noChangeArrowheads="1"/>
              </p:cNvSpPr>
              <p:nvPr/>
            </p:nvSpPr>
            <p:spPr bwMode="auto">
              <a:xfrm>
                <a:off x="4434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7" name="Rectangle 216"/>
              <p:cNvSpPr>
                <a:spLocks noChangeArrowheads="1"/>
              </p:cNvSpPr>
              <p:nvPr/>
            </p:nvSpPr>
            <p:spPr bwMode="auto">
              <a:xfrm>
                <a:off x="4441" y="2087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8" name="Rectangle 217"/>
              <p:cNvSpPr>
                <a:spLocks noChangeArrowheads="1"/>
              </p:cNvSpPr>
              <p:nvPr/>
            </p:nvSpPr>
            <p:spPr bwMode="auto">
              <a:xfrm>
                <a:off x="6476" y="2087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9" name="Rectangle 218"/>
              <p:cNvSpPr>
                <a:spLocks noChangeArrowheads="1"/>
              </p:cNvSpPr>
              <p:nvPr/>
            </p:nvSpPr>
            <p:spPr bwMode="auto">
              <a:xfrm>
                <a:off x="660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0" name="Rectangle 219"/>
              <p:cNvSpPr>
                <a:spLocks noChangeArrowheads="1"/>
              </p:cNvSpPr>
              <p:nvPr/>
            </p:nvSpPr>
            <p:spPr bwMode="auto">
              <a:xfrm>
                <a:off x="1446" y="2094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1" name="Rectangle 220"/>
              <p:cNvSpPr>
                <a:spLocks noChangeArrowheads="1"/>
              </p:cNvSpPr>
              <p:nvPr/>
            </p:nvSpPr>
            <p:spPr bwMode="auto">
              <a:xfrm>
                <a:off x="2142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2" name="Rectangle 221"/>
              <p:cNvSpPr>
                <a:spLocks noChangeArrowheads="1"/>
              </p:cNvSpPr>
              <p:nvPr/>
            </p:nvSpPr>
            <p:spPr bwMode="auto">
              <a:xfrm>
                <a:off x="2566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3" name="Rectangle 222"/>
              <p:cNvSpPr>
                <a:spLocks noChangeArrowheads="1"/>
              </p:cNvSpPr>
              <p:nvPr/>
            </p:nvSpPr>
            <p:spPr bwMode="auto">
              <a:xfrm>
                <a:off x="2988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4" name="Rectangle 223"/>
              <p:cNvSpPr>
                <a:spLocks noChangeArrowheads="1"/>
              </p:cNvSpPr>
              <p:nvPr/>
            </p:nvSpPr>
            <p:spPr bwMode="auto">
              <a:xfrm>
                <a:off x="3456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5" name="Rectangle 224"/>
              <p:cNvSpPr>
                <a:spLocks noChangeArrowheads="1"/>
              </p:cNvSpPr>
              <p:nvPr/>
            </p:nvSpPr>
            <p:spPr bwMode="auto">
              <a:xfrm>
                <a:off x="3944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6" name="Rectangle 225"/>
              <p:cNvSpPr>
                <a:spLocks noChangeArrowheads="1"/>
              </p:cNvSpPr>
              <p:nvPr/>
            </p:nvSpPr>
            <p:spPr bwMode="auto">
              <a:xfrm>
                <a:off x="4434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7" name="Rectangle 226"/>
              <p:cNvSpPr>
                <a:spLocks noChangeArrowheads="1"/>
              </p:cNvSpPr>
              <p:nvPr/>
            </p:nvSpPr>
            <p:spPr bwMode="auto">
              <a:xfrm>
                <a:off x="6476" y="2094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8" name="Rectangle 227"/>
              <p:cNvSpPr>
                <a:spLocks noChangeArrowheads="1"/>
              </p:cNvSpPr>
              <p:nvPr/>
            </p:nvSpPr>
            <p:spPr bwMode="auto">
              <a:xfrm>
                <a:off x="1568" y="2357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39" name="Rectangle 228"/>
              <p:cNvSpPr>
                <a:spLocks noChangeArrowheads="1"/>
              </p:cNvSpPr>
              <p:nvPr/>
            </p:nvSpPr>
            <p:spPr bwMode="auto">
              <a:xfrm>
                <a:off x="1735" y="235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0" name="Rectangle 229"/>
              <p:cNvSpPr>
                <a:spLocks noChangeArrowheads="1"/>
              </p:cNvSpPr>
              <p:nvPr/>
            </p:nvSpPr>
            <p:spPr bwMode="auto">
              <a:xfrm>
                <a:off x="1860" y="2357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1" name="Rectangle 230"/>
              <p:cNvSpPr>
                <a:spLocks noChangeArrowheads="1"/>
              </p:cNvSpPr>
              <p:nvPr/>
            </p:nvSpPr>
            <p:spPr bwMode="auto">
              <a:xfrm>
                <a:off x="2025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2" name="Rectangle 231"/>
              <p:cNvSpPr>
                <a:spLocks noChangeArrowheads="1"/>
              </p:cNvSpPr>
              <p:nvPr/>
            </p:nvSpPr>
            <p:spPr bwMode="auto">
              <a:xfrm>
                <a:off x="2324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3" name="Rectangle 232"/>
              <p:cNvSpPr>
                <a:spLocks noChangeArrowheads="1"/>
              </p:cNvSpPr>
              <p:nvPr/>
            </p:nvSpPr>
            <p:spPr bwMode="auto">
              <a:xfrm>
                <a:off x="2387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4" name="Rectangle 233"/>
              <p:cNvSpPr>
                <a:spLocks noChangeArrowheads="1"/>
              </p:cNvSpPr>
              <p:nvPr/>
            </p:nvSpPr>
            <p:spPr bwMode="auto">
              <a:xfrm>
                <a:off x="2746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5" name="Rectangle 234"/>
              <p:cNvSpPr>
                <a:spLocks noChangeArrowheads="1"/>
              </p:cNvSpPr>
              <p:nvPr/>
            </p:nvSpPr>
            <p:spPr bwMode="auto">
              <a:xfrm>
                <a:off x="2809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6" name="Rectangle 235"/>
              <p:cNvSpPr>
                <a:spLocks noChangeArrowheads="1"/>
              </p:cNvSpPr>
              <p:nvPr/>
            </p:nvSpPr>
            <p:spPr bwMode="auto">
              <a:xfrm>
                <a:off x="3193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7" name="Rectangle 236"/>
              <p:cNvSpPr>
                <a:spLocks noChangeArrowheads="1"/>
              </p:cNvSpPr>
              <p:nvPr/>
            </p:nvSpPr>
            <p:spPr bwMode="auto">
              <a:xfrm>
                <a:off x="3256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8" name="Rectangle 237"/>
              <p:cNvSpPr>
                <a:spLocks noChangeArrowheads="1"/>
              </p:cNvSpPr>
              <p:nvPr/>
            </p:nvSpPr>
            <p:spPr bwMode="auto">
              <a:xfrm>
                <a:off x="3671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9" name="Rectangle 238"/>
              <p:cNvSpPr>
                <a:spLocks noChangeArrowheads="1"/>
              </p:cNvSpPr>
              <p:nvPr/>
            </p:nvSpPr>
            <p:spPr bwMode="auto">
              <a:xfrm>
                <a:off x="3734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0" name="Rectangle 239"/>
              <p:cNvSpPr>
                <a:spLocks noChangeArrowheads="1"/>
              </p:cNvSpPr>
              <p:nvPr/>
            </p:nvSpPr>
            <p:spPr bwMode="auto">
              <a:xfrm>
                <a:off x="3951" y="2316"/>
                <a:ext cx="483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51" name="Rectangle 240"/>
              <p:cNvSpPr>
                <a:spLocks noChangeArrowheads="1"/>
              </p:cNvSpPr>
              <p:nvPr/>
            </p:nvSpPr>
            <p:spPr bwMode="auto">
              <a:xfrm>
                <a:off x="4022" y="2316"/>
                <a:ext cx="34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52" name="Rectangle 241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3" name="Rectangle 242"/>
              <p:cNvSpPr>
                <a:spLocks noChangeArrowheads="1"/>
              </p:cNvSpPr>
              <p:nvPr/>
            </p:nvSpPr>
            <p:spPr bwMode="auto">
              <a:xfrm>
                <a:off x="4222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4" name="Rectangle 243"/>
              <p:cNvSpPr>
                <a:spLocks noChangeArrowheads="1"/>
              </p:cNvSpPr>
              <p:nvPr/>
            </p:nvSpPr>
            <p:spPr bwMode="auto">
              <a:xfrm>
                <a:off x="4512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5" name="Rectangle 244"/>
              <p:cNvSpPr>
                <a:spLocks noChangeArrowheads="1"/>
              </p:cNvSpPr>
              <p:nvPr/>
            </p:nvSpPr>
            <p:spPr bwMode="auto">
              <a:xfrm>
                <a:off x="4575" y="2357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6" name="Rectangle 245"/>
              <p:cNvSpPr>
                <a:spLocks noChangeArrowheads="1"/>
              </p:cNvSpPr>
              <p:nvPr/>
            </p:nvSpPr>
            <p:spPr bwMode="auto">
              <a:xfrm>
                <a:off x="4616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7" name="Rectangle 246"/>
              <p:cNvSpPr>
                <a:spLocks noChangeArrowheads="1"/>
              </p:cNvSpPr>
              <p:nvPr/>
            </p:nvSpPr>
            <p:spPr bwMode="auto">
              <a:xfrm>
                <a:off x="4710" y="2358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8" name="Rectangle 247"/>
              <p:cNvSpPr>
                <a:spLocks noChangeArrowheads="1"/>
              </p:cNvSpPr>
              <p:nvPr/>
            </p:nvSpPr>
            <p:spPr bwMode="auto">
              <a:xfrm>
                <a:off x="5081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9" name="Rectangle 248"/>
              <p:cNvSpPr>
                <a:spLocks noChangeArrowheads="1"/>
              </p:cNvSpPr>
              <p:nvPr/>
            </p:nvSpPr>
            <p:spPr bwMode="auto">
              <a:xfrm>
                <a:off x="5175" y="2358"/>
                <a:ext cx="63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沉底，其它冒泡上移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60" name="Rectangle 249"/>
              <p:cNvSpPr>
                <a:spLocks noChangeArrowheads="1"/>
              </p:cNvSpPr>
              <p:nvPr/>
            </p:nvSpPr>
            <p:spPr bwMode="auto">
              <a:xfrm>
                <a:off x="6290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61" name="Rectangle 250"/>
              <p:cNvSpPr>
                <a:spLocks noChangeArrowheads="1"/>
              </p:cNvSpPr>
              <p:nvPr/>
            </p:nvSpPr>
            <p:spPr bwMode="auto">
              <a:xfrm>
                <a:off x="660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2" name="Rectangle 251"/>
              <p:cNvSpPr>
                <a:spLocks noChangeArrowheads="1"/>
              </p:cNvSpPr>
              <p:nvPr/>
            </p:nvSpPr>
            <p:spPr bwMode="auto">
              <a:xfrm>
                <a:off x="1446" y="2309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3" name="Rectangle 252"/>
              <p:cNvSpPr>
                <a:spLocks noChangeArrowheads="1"/>
              </p:cNvSpPr>
              <p:nvPr/>
            </p:nvSpPr>
            <p:spPr bwMode="auto">
              <a:xfrm>
                <a:off x="1452" y="2309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4" name="Rectangle 253"/>
              <p:cNvSpPr>
                <a:spLocks noChangeArrowheads="1"/>
              </p:cNvSpPr>
              <p:nvPr/>
            </p:nvSpPr>
            <p:spPr bwMode="auto">
              <a:xfrm>
                <a:off x="2142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5" name="Rectangle 254"/>
              <p:cNvSpPr>
                <a:spLocks noChangeArrowheads="1"/>
              </p:cNvSpPr>
              <p:nvPr/>
            </p:nvSpPr>
            <p:spPr bwMode="auto">
              <a:xfrm>
                <a:off x="2149" y="2309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6" name="Rectangle 255"/>
              <p:cNvSpPr>
                <a:spLocks noChangeArrowheads="1"/>
              </p:cNvSpPr>
              <p:nvPr/>
            </p:nvSpPr>
            <p:spPr bwMode="auto">
              <a:xfrm>
                <a:off x="2566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7" name="Rectangle 256"/>
              <p:cNvSpPr>
                <a:spLocks noChangeArrowheads="1"/>
              </p:cNvSpPr>
              <p:nvPr/>
            </p:nvSpPr>
            <p:spPr bwMode="auto">
              <a:xfrm>
                <a:off x="2573" y="2309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8" name="Rectangle 257"/>
              <p:cNvSpPr>
                <a:spLocks noChangeArrowheads="1"/>
              </p:cNvSpPr>
              <p:nvPr/>
            </p:nvSpPr>
            <p:spPr bwMode="auto">
              <a:xfrm>
                <a:off x="2988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9" name="Rectangle 258"/>
              <p:cNvSpPr>
                <a:spLocks noChangeArrowheads="1"/>
              </p:cNvSpPr>
              <p:nvPr/>
            </p:nvSpPr>
            <p:spPr bwMode="auto">
              <a:xfrm>
                <a:off x="2995" y="2309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0" name="Rectangle 259"/>
              <p:cNvSpPr>
                <a:spLocks noChangeArrowheads="1"/>
              </p:cNvSpPr>
              <p:nvPr/>
            </p:nvSpPr>
            <p:spPr bwMode="auto">
              <a:xfrm>
                <a:off x="3456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1" name="Rectangle 260"/>
              <p:cNvSpPr>
                <a:spLocks noChangeArrowheads="1"/>
              </p:cNvSpPr>
              <p:nvPr/>
            </p:nvSpPr>
            <p:spPr bwMode="auto">
              <a:xfrm>
                <a:off x="3463" y="2309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2" name="Rectangle 261"/>
              <p:cNvSpPr>
                <a:spLocks noChangeArrowheads="1"/>
              </p:cNvSpPr>
              <p:nvPr/>
            </p:nvSpPr>
            <p:spPr bwMode="auto">
              <a:xfrm>
                <a:off x="3944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3" name="Rectangle 262"/>
              <p:cNvSpPr>
                <a:spLocks noChangeArrowheads="1"/>
              </p:cNvSpPr>
              <p:nvPr/>
            </p:nvSpPr>
            <p:spPr bwMode="auto">
              <a:xfrm>
                <a:off x="3951" y="2309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4" name="Rectangle 263"/>
              <p:cNvSpPr>
                <a:spLocks noChangeArrowheads="1"/>
              </p:cNvSpPr>
              <p:nvPr/>
            </p:nvSpPr>
            <p:spPr bwMode="auto">
              <a:xfrm>
                <a:off x="4434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5" name="Rectangle 264"/>
              <p:cNvSpPr>
                <a:spLocks noChangeArrowheads="1"/>
              </p:cNvSpPr>
              <p:nvPr/>
            </p:nvSpPr>
            <p:spPr bwMode="auto">
              <a:xfrm>
                <a:off x="4441" y="2309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6" name="Rectangle 265"/>
              <p:cNvSpPr>
                <a:spLocks noChangeArrowheads="1"/>
              </p:cNvSpPr>
              <p:nvPr/>
            </p:nvSpPr>
            <p:spPr bwMode="auto">
              <a:xfrm>
                <a:off x="6476" y="2309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7" name="Rectangle 266"/>
              <p:cNvSpPr>
                <a:spLocks noChangeArrowheads="1"/>
              </p:cNvSpPr>
              <p:nvPr/>
            </p:nvSpPr>
            <p:spPr bwMode="auto">
              <a:xfrm>
                <a:off x="660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8" name="Rectangle 267"/>
              <p:cNvSpPr>
                <a:spLocks noChangeArrowheads="1"/>
              </p:cNvSpPr>
              <p:nvPr/>
            </p:nvSpPr>
            <p:spPr bwMode="auto">
              <a:xfrm>
                <a:off x="1446" y="2316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9" name="Rectangle 268"/>
              <p:cNvSpPr>
                <a:spLocks noChangeArrowheads="1"/>
              </p:cNvSpPr>
              <p:nvPr/>
            </p:nvSpPr>
            <p:spPr bwMode="auto">
              <a:xfrm>
                <a:off x="2142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0" name="Rectangle 269"/>
              <p:cNvSpPr>
                <a:spLocks noChangeArrowheads="1"/>
              </p:cNvSpPr>
              <p:nvPr/>
            </p:nvSpPr>
            <p:spPr bwMode="auto">
              <a:xfrm>
                <a:off x="2566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1" name="Rectangle 270"/>
              <p:cNvSpPr>
                <a:spLocks noChangeArrowheads="1"/>
              </p:cNvSpPr>
              <p:nvPr/>
            </p:nvSpPr>
            <p:spPr bwMode="auto">
              <a:xfrm>
                <a:off x="2988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2" name="Rectangle 271"/>
              <p:cNvSpPr>
                <a:spLocks noChangeArrowheads="1"/>
              </p:cNvSpPr>
              <p:nvPr/>
            </p:nvSpPr>
            <p:spPr bwMode="auto">
              <a:xfrm>
                <a:off x="3456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3" name="Rectangle 272"/>
              <p:cNvSpPr>
                <a:spLocks noChangeArrowheads="1"/>
              </p:cNvSpPr>
              <p:nvPr/>
            </p:nvSpPr>
            <p:spPr bwMode="auto">
              <a:xfrm>
                <a:off x="3944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4" name="Rectangle 273"/>
              <p:cNvSpPr>
                <a:spLocks noChangeArrowheads="1"/>
              </p:cNvSpPr>
              <p:nvPr/>
            </p:nvSpPr>
            <p:spPr bwMode="auto">
              <a:xfrm>
                <a:off x="4434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5" name="Rectangle 274"/>
              <p:cNvSpPr>
                <a:spLocks noChangeArrowheads="1"/>
              </p:cNvSpPr>
              <p:nvPr/>
            </p:nvSpPr>
            <p:spPr bwMode="auto">
              <a:xfrm>
                <a:off x="6476" y="2316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6" name="Rectangle 275"/>
              <p:cNvSpPr>
                <a:spLocks noChangeArrowheads="1"/>
              </p:cNvSpPr>
              <p:nvPr/>
            </p:nvSpPr>
            <p:spPr bwMode="auto">
              <a:xfrm>
                <a:off x="746" y="2580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第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7" name="Rectangle 276"/>
              <p:cNvSpPr>
                <a:spLocks noChangeArrowheads="1"/>
              </p:cNvSpPr>
              <p:nvPr/>
            </p:nvSpPr>
            <p:spPr bwMode="auto">
              <a:xfrm>
                <a:off x="902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8" name="Rectangle 277"/>
              <p:cNvSpPr>
                <a:spLocks noChangeArrowheads="1"/>
              </p:cNvSpPr>
              <p:nvPr/>
            </p:nvSpPr>
            <p:spPr bwMode="auto">
              <a:xfrm>
                <a:off x="996" y="2580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轮比较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9" name="Rectangle 278"/>
              <p:cNvSpPr>
                <a:spLocks noChangeArrowheads="1"/>
              </p:cNvSpPr>
              <p:nvPr/>
            </p:nvSpPr>
            <p:spPr bwMode="auto">
              <a:xfrm>
                <a:off x="1366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0" name="Rectangle 279"/>
              <p:cNvSpPr>
                <a:spLocks noChangeArrowheads="1"/>
              </p:cNvSpPr>
              <p:nvPr/>
            </p:nvSpPr>
            <p:spPr bwMode="auto">
              <a:xfrm>
                <a:off x="1568" y="2579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1" name="Rectangle 280"/>
              <p:cNvSpPr>
                <a:spLocks noChangeArrowheads="1"/>
              </p:cNvSpPr>
              <p:nvPr/>
            </p:nvSpPr>
            <p:spPr bwMode="auto">
              <a:xfrm>
                <a:off x="1735" y="2580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2" name="Rectangle 281"/>
              <p:cNvSpPr>
                <a:spLocks noChangeArrowheads="1"/>
              </p:cNvSpPr>
              <p:nvPr/>
            </p:nvSpPr>
            <p:spPr bwMode="auto">
              <a:xfrm>
                <a:off x="1860" y="2579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3" name="Rectangle 282"/>
              <p:cNvSpPr>
                <a:spLocks noChangeArrowheads="1"/>
              </p:cNvSpPr>
              <p:nvPr/>
            </p:nvSpPr>
            <p:spPr bwMode="auto">
              <a:xfrm>
                <a:off x="2025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4" name="Rectangle 283"/>
              <p:cNvSpPr>
                <a:spLocks noChangeArrowheads="1"/>
              </p:cNvSpPr>
              <p:nvPr/>
            </p:nvSpPr>
            <p:spPr bwMode="auto">
              <a:xfrm>
                <a:off x="2149" y="2538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95" name="Rectangle 284"/>
              <p:cNvSpPr>
                <a:spLocks noChangeArrowheads="1"/>
              </p:cNvSpPr>
              <p:nvPr/>
            </p:nvSpPr>
            <p:spPr bwMode="auto">
              <a:xfrm>
                <a:off x="2220" y="2538"/>
                <a:ext cx="273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96" name="Rectangle 285"/>
              <p:cNvSpPr>
                <a:spLocks noChangeArrowheads="1"/>
              </p:cNvSpPr>
              <p:nvPr/>
            </p:nvSpPr>
            <p:spPr bwMode="auto">
              <a:xfrm>
                <a:off x="2324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7" name="Rectangle 286"/>
              <p:cNvSpPr>
                <a:spLocks noChangeArrowheads="1"/>
              </p:cNvSpPr>
              <p:nvPr/>
            </p:nvSpPr>
            <p:spPr bwMode="auto">
              <a:xfrm>
                <a:off x="2387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8" name="Rectangle 287"/>
              <p:cNvSpPr>
                <a:spLocks noChangeArrowheads="1"/>
              </p:cNvSpPr>
              <p:nvPr/>
            </p:nvSpPr>
            <p:spPr bwMode="auto">
              <a:xfrm>
                <a:off x="2746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9" name="Rectangle 288"/>
              <p:cNvSpPr>
                <a:spLocks noChangeArrowheads="1"/>
              </p:cNvSpPr>
              <p:nvPr/>
            </p:nvSpPr>
            <p:spPr bwMode="auto">
              <a:xfrm>
                <a:off x="2809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0" name="Rectangle 289"/>
              <p:cNvSpPr>
                <a:spLocks noChangeArrowheads="1"/>
              </p:cNvSpPr>
              <p:nvPr/>
            </p:nvSpPr>
            <p:spPr bwMode="auto">
              <a:xfrm>
                <a:off x="3193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1" name="Rectangle 290"/>
              <p:cNvSpPr>
                <a:spLocks noChangeArrowheads="1"/>
              </p:cNvSpPr>
              <p:nvPr/>
            </p:nvSpPr>
            <p:spPr bwMode="auto">
              <a:xfrm>
                <a:off x="3256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2" name="Rectangle 291"/>
              <p:cNvSpPr>
                <a:spLocks noChangeArrowheads="1"/>
              </p:cNvSpPr>
              <p:nvPr/>
            </p:nvSpPr>
            <p:spPr bwMode="auto">
              <a:xfrm>
                <a:off x="3671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3" name="Rectangle 292"/>
              <p:cNvSpPr>
                <a:spLocks noChangeArrowheads="1"/>
              </p:cNvSpPr>
              <p:nvPr/>
            </p:nvSpPr>
            <p:spPr bwMode="auto">
              <a:xfrm>
                <a:off x="3734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4" name="Rectangle 293"/>
              <p:cNvSpPr>
                <a:spLocks noChangeArrowheads="1"/>
              </p:cNvSpPr>
              <p:nvPr/>
            </p:nvSpPr>
            <p:spPr bwMode="auto">
              <a:xfrm>
                <a:off x="4159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5" name="Rectangle 294"/>
              <p:cNvSpPr>
                <a:spLocks noChangeArrowheads="1"/>
              </p:cNvSpPr>
              <p:nvPr/>
            </p:nvSpPr>
            <p:spPr bwMode="auto">
              <a:xfrm>
                <a:off x="4222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6" name="Rectangle 295"/>
              <p:cNvSpPr>
                <a:spLocks noChangeArrowheads="1"/>
              </p:cNvSpPr>
              <p:nvPr/>
            </p:nvSpPr>
            <p:spPr bwMode="auto">
              <a:xfrm>
                <a:off x="4512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7" name="Rectangle 296"/>
              <p:cNvSpPr>
                <a:spLocks noChangeArrowheads="1"/>
              </p:cNvSpPr>
              <p:nvPr/>
            </p:nvSpPr>
            <p:spPr bwMode="auto">
              <a:xfrm>
                <a:off x="4575" y="2579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8" name="Rectangle 297"/>
              <p:cNvSpPr>
                <a:spLocks noChangeArrowheads="1"/>
              </p:cNvSpPr>
              <p:nvPr/>
            </p:nvSpPr>
            <p:spPr bwMode="auto">
              <a:xfrm>
                <a:off x="4616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9" name="Rectangle 298"/>
              <p:cNvSpPr>
                <a:spLocks noChangeArrowheads="1"/>
              </p:cNvSpPr>
              <p:nvPr/>
            </p:nvSpPr>
            <p:spPr bwMode="auto">
              <a:xfrm>
                <a:off x="4710" y="2580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不变，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0" name="Rectangle 299"/>
              <p:cNvSpPr>
                <a:spLocks noChangeArrowheads="1"/>
              </p:cNvSpPr>
              <p:nvPr/>
            </p:nvSpPr>
            <p:spPr bwMode="auto">
              <a:xfrm>
                <a:off x="5081" y="2579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1" name="Rectangle 300"/>
              <p:cNvSpPr>
                <a:spLocks noChangeArrowheads="1"/>
              </p:cNvSpPr>
              <p:nvPr/>
            </p:nvSpPr>
            <p:spPr bwMode="auto">
              <a:xfrm>
                <a:off x="5147" y="2580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2" name="Rectangle 301"/>
              <p:cNvSpPr>
                <a:spLocks noChangeArrowheads="1"/>
              </p:cNvSpPr>
              <p:nvPr/>
            </p:nvSpPr>
            <p:spPr bwMode="auto">
              <a:xfrm>
                <a:off x="5642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3" name="Rectangle 302"/>
              <p:cNvSpPr>
                <a:spLocks noChangeArrowheads="1"/>
              </p:cNvSpPr>
              <p:nvPr/>
            </p:nvSpPr>
            <p:spPr bwMode="auto">
              <a:xfrm>
                <a:off x="660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4" name="Rectangle 303"/>
              <p:cNvSpPr>
                <a:spLocks noChangeArrowheads="1"/>
              </p:cNvSpPr>
              <p:nvPr/>
            </p:nvSpPr>
            <p:spPr bwMode="auto">
              <a:xfrm>
                <a:off x="667" y="2531"/>
                <a:ext cx="77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5" name="Rectangle 304"/>
              <p:cNvSpPr>
                <a:spLocks noChangeArrowheads="1"/>
              </p:cNvSpPr>
              <p:nvPr/>
            </p:nvSpPr>
            <p:spPr bwMode="auto">
              <a:xfrm>
                <a:off x="1446" y="2531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6" name="Rectangle 305"/>
              <p:cNvSpPr>
                <a:spLocks noChangeArrowheads="1"/>
              </p:cNvSpPr>
              <p:nvPr/>
            </p:nvSpPr>
            <p:spPr bwMode="auto">
              <a:xfrm>
                <a:off x="1452" y="2531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7" name="Rectangle 306"/>
              <p:cNvSpPr>
                <a:spLocks noChangeArrowheads="1"/>
              </p:cNvSpPr>
              <p:nvPr/>
            </p:nvSpPr>
            <p:spPr bwMode="auto">
              <a:xfrm>
                <a:off x="2142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8" name="Rectangle 307"/>
              <p:cNvSpPr>
                <a:spLocks noChangeArrowheads="1"/>
              </p:cNvSpPr>
              <p:nvPr/>
            </p:nvSpPr>
            <p:spPr bwMode="auto">
              <a:xfrm>
                <a:off x="2149" y="2531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9" name="Rectangle 308"/>
              <p:cNvSpPr>
                <a:spLocks noChangeArrowheads="1"/>
              </p:cNvSpPr>
              <p:nvPr/>
            </p:nvSpPr>
            <p:spPr bwMode="auto">
              <a:xfrm>
                <a:off x="2566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0" name="Rectangle 309"/>
              <p:cNvSpPr>
                <a:spLocks noChangeArrowheads="1"/>
              </p:cNvSpPr>
              <p:nvPr/>
            </p:nvSpPr>
            <p:spPr bwMode="auto">
              <a:xfrm>
                <a:off x="2573" y="2531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1" name="Rectangle 310"/>
              <p:cNvSpPr>
                <a:spLocks noChangeArrowheads="1"/>
              </p:cNvSpPr>
              <p:nvPr/>
            </p:nvSpPr>
            <p:spPr bwMode="auto">
              <a:xfrm>
                <a:off x="2988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2" name="Rectangle 311"/>
              <p:cNvSpPr>
                <a:spLocks noChangeArrowheads="1"/>
              </p:cNvSpPr>
              <p:nvPr/>
            </p:nvSpPr>
            <p:spPr bwMode="auto">
              <a:xfrm>
                <a:off x="2995" y="2531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3" name="Rectangle 312"/>
              <p:cNvSpPr>
                <a:spLocks noChangeArrowheads="1"/>
              </p:cNvSpPr>
              <p:nvPr/>
            </p:nvSpPr>
            <p:spPr bwMode="auto">
              <a:xfrm>
                <a:off x="3456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4" name="Rectangle 313"/>
              <p:cNvSpPr>
                <a:spLocks noChangeArrowheads="1"/>
              </p:cNvSpPr>
              <p:nvPr/>
            </p:nvSpPr>
            <p:spPr bwMode="auto">
              <a:xfrm>
                <a:off x="3463" y="2531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5" name="Rectangle 314"/>
              <p:cNvSpPr>
                <a:spLocks noChangeArrowheads="1"/>
              </p:cNvSpPr>
              <p:nvPr/>
            </p:nvSpPr>
            <p:spPr bwMode="auto">
              <a:xfrm>
                <a:off x="3944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6" name="Rectangle 315"/>
              <p:cNvSpPr>
                <a:spLocks noChangeArrowheads="1"/>
              </p:cNvSpPr>
              <p:nvPr/>
            </p:nvSpPr>
            <p:spPr bwMode="auto">
              <a:xfrm>
                <a:off x="3951" y="2531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7" name="Rectangle 316"/>
              <p:cNvSpPr>
                <a:spLocks noChangeArrowheads="1"/>
              </p:cNvSpPr>
              <p:nvPr/>
            </p:nvSpPr>
            <p:spPr bwMode="auto">
              <a:xfrm>
                <a:off x="4434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8" name="Rectangle 317"/>
              <p:cNvSpPr>
                <a:spLocks noChangeArrowheads="1"/>
              </p:cNvSpPr>
              <p:nvPr/>
            </p:nvSpPr>
            <p:spPr bwMode="auto">
              <a:xfrm>
                <a:off x="4441" y="2531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9" name="Rectangle 318"/>
              <p:cNvSpPr>
                <a:spLocks noChangeArrowheads="1"/>
              </p:cNvSpPr>
              <p:nvPr/>
            </p:nvSpPr>
            <p:spPr bwMode="auto">
              <a:xfrm>
                <a:off x="6476" y="2531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0" name="Rectangle 319"/>
              <p:cNvSpPr>
                <a:spLocks noChangeArrowheads="1"/>
              </p:cNvSpPr>
              <p:nvPr/>
            </p:nvSpPr>
            <p:spPr bwMode="auto">
              <a:xfrm>
                <a:off x="660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1" name="Rectangle 320"/>
              <p:cNvSpPr>
                <a:spLocks noChangeArrowheads="1"/>
              </p:cNvSpPr>
              <p:nvPr/>
            </p:nvSpPr>
            <p:spPr bwMode="auto">
              <a:xfrm>
                <a:off x="1446" y="2538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2" name="Rectangle 321"/>
              <p:cNvSpPr>
                <a:spLocks noChangeArrowheads="1"/>
              </p:cNvSpPr>
              <p:nvPr/>
            </p:nvSpPr>
            <p:spPr bwMode="auto">
              <a:xfrm>
                <a:off x="2142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3" name="Rectangle 322"/>
              <p:cNvSpPr>
                <a:spLocks noChangeArrowheads="1"/>
              </p:cNvSpPr>
              <p:nvPr/>
            </p:nvSpPr>
            <p:spPr bwMode="auto">
              <a:xfrm>
                <a:off x="2566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4" name="Rectangle 323"/>
              <p:cNvSpPr>
                <a:spLocks noChangeArrowheads="1"/>
              </p:cNvSpPr>
              <p:nvPr/>
            </p:nvSpPr>
            <p:spPr bwMode="auto">
              <a:xfrm>
                <a:off x="2988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5" name="Rectangle 324"/>
              <p:cNvSpPr>
                <a:spLocks noChangeArrowheads="1"/>
              </p:cNvSpPr>
              <p:nvPr/>
            </p:nvSpPr>
            <p:spPr bwMode="auto">
              <a:xfrm>
                <a:off x="3456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6" name="Rectangle 325"/>
              <p:cNvSpPr>
                <a:spLocks noChangeArrowheads="1"/>
              </p:cNvSpPr>
              <p:nvPr/>
            </p:nvSpPr>
            <p:spPr bwMode="auto">
              <a:xfrm>
                <a:off x="3944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7" name="Rectangle 326"/>
              <p:cNvSpPr>
                <a:spLocks noChangeArrowheads="1"/>
              </p:cNvSpPr>
              <p:nvPr/>
            </p:nvSpPr>
            <p:spPr bwMode="auto">
              <a:xfrm>
                <a:off x="4434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8" name="Rectangle 327"/>
              <p:cNvSpPr>
                <a:spLocks noChangeArrowheads="1"/>
              </p:cNvSpPr>
              <p:nvPr/>
            </p:nvSpPr>
            <p:spPr bwMode="auto">
              <a:xfrm>
                <a:off x="6476" y="2538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9" name="Rectangle 328"/>
              <p:cNvSpPr>
                <a:spLocks noChangeArrowheads="1"/>
              </p:cNvSpPr>
              <p:nvPr/>
            </p:nvSpPr>
            <p:spPr bwMode="auto">
              <a:xfrm>
                <a:off x="1568" y="2803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0" name="Rectangle 329"/>
              <p:cNvSpPr>
                <a:spLocks noChangeArrowheads="1"/>
              </p:cNvSpPr>
              <p:nvPr/>
            </p:nvSpPr>
            <p:spPr bwMode="auto">
              <a:xfrm>
                <a:off x="1735" y="2804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1" name="Rectangle 330"/>
              <p:cNvSpPr>
                <a:spLocks noChangeArrowheads="1"/>
              </p:cNvSpPr>
              <p:nvPr/>
            </p:nvSpPr>
            <p:spPr bwMode="auto">
              <a:xfrm>
                <a:off x="1860" y="2803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2" name="Rectangle 331"/>
              <p:cNvSpPr>
                <a:spLocks noChangeArrowheads="1"/>
              </p:cNvSpPr>
              <p:nvPr/>
            </p:nvSpPr>
            <p:spPr bwMode="auto">
              <a:xfrm>
                <a:off x="2025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3" name="Rectangle 332"/>
              <p:cNvSpPr>
                <a:spLocks noChangeArrowheads="1"/>
              </p:cNvSpPr>
              <p:nvPr/>
            </p:nvSpPr>
            <p:spPr bwMode="auto">
              <a:xfrm>
                <a:off x="2324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4" name="Rectangle 333"/>
              <p:cNvSpPr>
                <a:spLocks noChangeArrowheads="1"/>
              </p:cNvSpPr>
              <p:nvPr/>
            </p:nvSpPr>
            <p:spPr bwMode="auto">
              <a:xfrm>
                <a:off x="2387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5" name="Rectangle 334"/>
              <p:cNvSpPr>
                <a:spLocks noChangeArrowheads="1"/>
              </p:cNvSpPr>
              <p:nvPr/>
            </p:nvSpPr>
            <p:spPr bwMode="auto">
              <a:xfrm>
                <a:off x="2573" y="2761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46" name="Rectangle 335"/>
              <p:cNvSpPr>
                <a:spLocks noChangeArrowheads="1"/>
              </p:cNvSpPr>
              <p:nvPr/>
            </p:nvSpPr>
            <p:spPr bwMode="auto">
              <a:xfrm>
                <a:off x="2642" y="2761"/>
                <a:ext cx="27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47" name="Rectangle 336"/>
              <p:cNvSpPr>
                <a:spLocks noChangeArrowheads="1"/>
              </p:cNvSpPr>
              <p:nvPr/>
            </p:nvSpPr>
            <p:spPr bwMode="auto">
              <a:xfrm>
                <a:off x="2746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8" name="Rectangle 337"/>
              <p:cNvSpPr>
                <a:spLocks noChangeArrowheads="1"/>
              </p:cNvSpPr>
              <p:nvPr/>
            </p:nvSpPr>
            <p:spPr bwMode="auto">
              <a:xfrm>
                <a:off x="2809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9" name="Rectangle 338"/>
              <p:cNvSpPr>
                <a:spLocks noChangeArrowheads="1"/>
              </p:cNvSpPr>
              <p:nvPr/>
            </p:nvSpPr>
            <p:spPr bwMode="auto">
              <a:xfrm>
                <a:off x="3193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0" name="Rectangle 339"/>
              <p:cNvSpPr>
                <a:spLocks noChangeArrowheads="1"/>
              </p:cNvSpPr>
              <p:nvPr/>
            </p:nvSpPr>
            <p:spPr bwMode="auto">
              <a:xfrm>
                <a:off x="3256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1" name="Rectangle 340"/>
              <p:cNvSpPr>
                <a:spLocks noChangeArrowheads="1"/>
              </p:cNvSpPr>
              <p:nvPr/>
            </p:nvSpPr>
            <p:spPr bwMode="auto">
              <a:xfrm>
                <a:off x="3671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2" name="Rectangle 341"/>
              <p:cNvSpPr>
                <a:spLocks noChangeArrowheads="1"/>
              </p:cNvSpPr>
              <p:nvPr/>
            </p:nvSpPr>
            <p:spPr bwMode="auto">
              <a:xfrm>
                <a:off x="3734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3" name="Rectangle 342"/>
              <p:cNvSpPr>
                <a:spLocks noChangeArrowheads="1"/>
              </p:cNvSpPr>
              <p:nvPr/>
            </p:nvSpPr>
            <p:spPr bwMode="auto">
              <a:xfrm>
                <a:off x="4159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4" name="Rectangle 343"/>
              <p:cNvSpPr>
                <a:spLocks noChangeArrowheads="1"/>
              </p:cNvSpPr>
              <p:nvPr/>
            </p:nvSpPr>
            <p:spPr bwMode="auto">
              <a:xfrm>
                <a:off x="4222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5" name="Rectangle 344"/>
              <p:cNvSpPr>
                <a:spLocks noChangeArrowheads="1"/>
              </p:cNvSpPr>
              <p:nvPr/>
            </p:nvSpPr>
            <p:spPr bwMode="auto">
              <a:xfrm>
                <a:off x="4512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6" name="Rectangle 345"/>
              <p:cNvSpPr>
                <a:spLocks noChangeArrowheads="1"/>
              </p:cNvSpPr>
              <p:nvPr/>
            </p:nvSpPr>
            <p:spPr bwMode="auto">
              <a:xfrm>
                <a:off x="4575" y="2803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7" name="Rectangle 346"/>
              <p:cNvSpPr>
                <a:spLocks noChangeArrowheads="1"/>
              </p:cNvSpPr>
              <p:nvPr/>
            </p:nvSpPr>
            <p:spPr bwMode="auto">
              <a:xfrm>
                <a:off x="4616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8" name="Rectangle 347"/>
              <p:cNvSpPr>
                <a:spLocks noChangeArrowheads="1"/>
              </p:cNvSpPr>
              <p:nvPr/>
            </p:nvSpPr>
            <p:spPr bwMode="auto">
              <a:xfrm>
                <a:off x="4710" y="2804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9" name="Rectangle 348"/>
              <p:cNvSpPr>
                <a:spLocks noChangeArrowheads="1"/>
              </p:cNvSpPr>
              <p:nvPr/>
            </p:nvSpPr>
            <p:spPr bwMode="auto">
              <a:xfrm>
                <a:off x="5081" y="2803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0" name="Rectangle 349"/>
              <p:cNvSpPr>
                <a:spLocks noChangeArrowheads="1"/>
              </p:cNvSpPr>
              <p:nvPr/>
            </p:nvSpPr>
            <p:spPr bwMode="auto">
              <a:xfrm>
                <a:off x="5147" y="2804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1" name="Rectangle 350"/>
              <p:cNvSpPr>
                <a:spLocks noChangeArrowheads="1"/>
              </p:cNvSpPr>
              <p:nvPr/>
            </p:nvSpPr>
            <p:spPr bwMode="auto">
              <a:xfrm>
                <a:off x="5642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2" name="Rectangle 351"/>
              <p:cNvSpPr>
                <a:spLocks noChangeArrowheads="1"/>
              </p:cNvSpPr>
              <p:nvPr/>
            </p:nvSpPr>
            <p:spPr bwMode="auto">
              <a:xfrm>
                <a:off x="660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3" name="Rectangle 352"/>
              <p:cNvSpPr>
                <a:spLocks noChangeArrowheads="1"/>
              </p:cNvSpPr>
              <p:nvPr/>
            </p:nvSpPr>
            <p:spPr bwMode="auto">
              <a:xfrm>
                <a:off x="1446" y="2753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4" name="Rectangle 353"/>
              <p:cNvSpPr>
                <a:spLocks noChangeArrowheads="1"/>
              </p:cNvSpPr>
              <p:nvPr/>
            </p:nvSpPr>
            <p:spPr bwMode="auto">
              <a:xfrm>
                <a:off x="1452" y="2753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5" name="Rectangle 354"/>
              <p:cNvSpPr>
                <a:spLocks noChangeArrowheads="1"/>
              </p:cNvSpPr>
              <p:nvPr/>
            </p:nvSpPr>
            <p:spPr bwMode="auto">
              <a:xfrm>
                <a:off x="2142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6" name="Rectangle 355"/>
              <p:cNvSpPr>
                <a:spLocks noChangeArrowheads="1"/>
              </p:cNvSpPr>
              <p:nvPr/>
            </p:nvSpPr>
            <p:spPr bwMode="auto">
              <a:xfrm>
                <a:off x="2149" y="2753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7" name="Rectangle 356"/>
              <p:cNvSpPr>
                <a:spLocks noChangeArrowheads="1"/>
              </p:cNvSpPr>
              <p:nvPr/>
            </p:nvSpPr>
            <p:spPr bwMode="auto">
              <a:xfrm>
                <a:off x="2566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8" name="Rectangle 357"/>
              <p:cNvSpPr>
                <a:spLocks noChangeArrowheads="1"/>
              </p:cNvSpPr>
              <p:nvPr/>
            </p:nvSpPr>
            <p:spPr bwMode="auto">
              <a:xfrm>
                <a:off x="2573" y="2753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9" name="Rectangle 358"/>
              <p:cNvSpPr>
                <a:spLocks noChangeArrowheads="1"/>
              </p:cNvSpPr>
              <p:nvPr/>
            </p:nvSpPr>
            <p:spPr bwMode="auto">
              <a:xfrm>
                <a:off x="2988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0" name="Rectangle 359"/>
              <p:cNvSpPr>
                <a:spLocks noChangeArrowheads="1"/>
              </p:cNvSpPr>
              <p:nvPr/>
            </p:nvSpPr>
            <p:spPr bwMode="auto">
              <a:xfrm>
                <a:off x="2995" y="2753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1" name="Rectangle 360"/>
              <p:cNvSpPr>
                <a:spLocks noChangeArrowheads="1"/>
              </p:cNvSpPr>
              <p:nvPr/>
            </p:nvSpPr>
            <p:spPr bwMode="auto">
              <a:xfrm>
                <a:off x="3456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2" name="Rectangle 361"/>
              <p:cNvSpPr>
                <a:spLocks noChangeArrowheads="1"/>
              </p:cNvSpPr>
              <p:nvPr/>
            </p:nvSpPr>
            <p:spPr bwMode="auto">
              <a:xfrm>
                <a:off x="3463" y="2753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3" name="Rectangle 362"/>
              <p:cNvSpPr>
                <a:spLocks noChangeArrowheads="1"/>
              </p:cNvSpPr>
              <p:nvPr/>
            </p:nvSpPr>
            <p:spPr bwMode="auto">
              <a:xfrm>
                <a:off x="3944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4" name="Rectangle 363"/>
              <p:cNvSpPr>
                <a:spLocks noChangeArrowheads="1"/>
              </p:cNvSpPr>
              <p:nvPr/>
            </p:nvSpPr>
            <p:spPr bwMode="auto">
              <a:xfrm>
                <a:off x="3951" y="2753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5" name="Rectangle 364"/>
              <p:cNvSpPr>
                <a:spLocks noChangeArrowheads="1"/>
              </p:cNvSpPr>
              <p:nvPr/>
            </p:nvSpPr>
            <p:spPr bwMode="auto">
              <a:xfrm>
                <a:off x="4434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6" name="Rectangle 365"/>
              <p:cNvSpPr>
                <a:spLocks noChangeArrowheads="1"/>
              </p:cNvSpPr>
              <p:nvPr/>
            </p:nvSpPr>
            <p:spPr bwMode="auto">
              <a:xfrm>
                <a:off x="4441" y="2753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7" name="Rectangle 366"/>
              <p:cNvSpPr>
                <a:spLocks noChangeArrowheads="1"/>
              </p:cNvSpPr>
              <p:nvPr/>
            </p:nvSpPr>
            <p:spPr bwMode="auto">
              <a:xfrm>
                <a:off x="6476" y="2753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8" name="Rectangle 367"/>
              <p:cNvSpPr>
                <a:spLocks noChangeArrowheads="1"/>
              </p:cNvSpPr>
              <p:nvPr/>
            </p:nvSpPr>
            <p:spPr bwMode="auto">
              <a:xfrm>
                <a:off x="660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9" name="Rectangle 368"/>
              <p:cNvSpPr>
                <a:spLocks noChangeArrowheads="1"/>
              </p:cNvSpPr>
              <p:nvPr/>
            </p:nvSpPr>
            <p:spPr bwMode="auto">
              <a:xfrm>
                <a:off x="1446" y="2760"/>
                <a:ext cx="6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0" name="Rectangle 369"/>
              <p:cNvSpPr>
                <a:spLocks noChangeArrowheads="1"/>
              </p:cNvSpPr>
              <p:nvPr/>
            </p:nvSpPr>
            <p:spPr bwMode="auto">
              <a:xfrm>
                <a:off x="2142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1" name="Rectangle 370"/>
              <p:cNvSpPr>
                <a:spLocks noChangeArrowheads="1"/>
              </p:cNvSpPr>
              <p:nvPr/>
            </p:nvSpPr>
            <p:spPr bwMode="auto">
              <a:xfrm>
                <a:off x="2566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2" name="Rectangle 371"/>
              <p:cNvSpPr>
                <a:spLocks noChangeArrowheads="1"/>
              </p:cNvSpPr>
              <p:nvPr/>
            </p:nvSpPr>
            <p:spPr bwMode="auto">
              <a:xfrm>
                <a:off x="2988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3" name="Rectangle 372"/>
              <p:cNvSpPr>
                <a:spLocks noChangeArrowheads="1"/>
              </p:cNvSpPr>
              <p:nvPr/>
            </p:nvSpPr>
            <p:spPr bwMode="auto">
              <a:xfrm>
                <a:off x="3456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4" name="Rectangle 373"/>
              <p:cNvSpPr>
                <a:spLocks noChangeArrowheads="1"/>
              </p:cNvSpPr>
              <p:nvPr/>
            </p:nvSpPr>
            <p:spPr bwMode="auto">
              <a:xfrm>
                <a:off x="3944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5" name="Rectangle 374"/>
              <p:cNvSpPr>
                <a:spLocks noChangeArrowheads="1"/>
              </p:cNvSpPr>
              <p:nvPr/>
            </p:nvSpPr>
            <p:spPr bwMode="auto">
              <a:xfrm>
                <a:off x="4434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6" name="Rectangle 375"/>
              <p:cNvSpPr>
                <a:spLocks noChangeArrowheads="1"/>
              </p:cNvSpPr>
              <p:nvPr/>
            </p:nvSpPr>
            <p:spPr bwMode="auto">
              <a:xfrm>
                <a:off x="6476" y="2760"/>
                <a:ext cx="6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7" name="Rectangle 376"/>
              <p:cNvSpPr>
                <a:spLocks noChangeArrowheads="1"/>
              </p:cNvSpPr>
              <p:nvPr/>
            </p:nvSpPr>
            <p:spPr bwMode="auto">
              <a:xfrm>
                <a:off x="1568" y="3025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88" name="Rectangle 377"/>
              <p:cNvSpPr>
                <a:spLocks noChangeArrowheads="1"/>
              </p:cNvSpPr>
              <p:nvPr/>
            </p:nvSpPr>
            <p:spPr bwMode="auto">
              <a:xfrm>
                <a:off x="1735" y="3026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89" name="Rectangle 378"/>
              <p:cNvSpPr>
                <a:spLocks noChangeArrowheads="1"/>
              </p:cNvSpPr>
              <p:nvPr/>
            </p:nvSpPr>
            <p:spPr bwMode="auto">
              <a:xfrm>
                <a:off x="1860" y="3025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0" name="Rectangle 379"/>
              <p:cNvSpPr>
                <a:spLocks noChangeArrowheads="1"/>
              </p:cNvSpPr>
              <p:nvPr/>
            </p:nvSpPr>
            <p:spPr bwMode="auto">
              <a:xfrm>
                <a:off x="2025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1" name="Rectangle 380"/>
              <p:cNvSpPr>
                <a:spLocks noChangeArrowheads="1"/>
              </p:cNvSpPr>
              <p:nvPr/>
            </p:nvSpPr>
            <p:spPr bwMode="auto">
              <a:xfrm>
                <a:off x="2324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2" name="Rectangle 381"/>
              <p:cNvSpPr>
                <a:spLocks noChangeArrowheads="1"/>
              </p:cNvSpPr>
              <p:nvPr/>
            </p:nvSpPr>
            <p:spPr bwMode="auto">
              <a:xfrm>
                <a:off x="2387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3" name="Rectangle 382"/>
              <p:cNvSpPr>
                <a:spLocks noChangeArrowheads="1"/>
              </p:cNvSpPr>
              <p:nvPr/>
            </p:nvSpPr>
            <p:spPr bwMode="auto">
              <a:xfrm>
                <a:off x="2746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4" name="Rectangle 383"/>
              <p:cNvSpPr>
                <a:spLocks noChangeArrowheads="1"/>
              </p:cNvSpPr>
              <p:nvPr/>
            </p:nvSpPr>
            <p:spPr bwMode="auto">
              <a:xfrm>
                <a:off x="2809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5" name="Rectangle 384"/>
              <p:cNvSpPr>
                <a:spLocks noChangeArrowheads="1"/>
              </p:cNvSpPr>
              <p:nvPr/>
            </p:nvSpPr>
            <p:spPr bwMode="auto">
              <a:xfrm>
                <a:off x="2995" y="2983"/>
                <a:ext cx="46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6" name="Rectangle 385"/>
              <p:cNvSpPr>
                <a:spLocks noChangeArrowheads="1"/>
              </p:cNvSpPr>
              <p:nvPr/>
            </p:nvSpPr>
            <p:spPr bwMode="auto">
              <a:xfrm>
                <a:off x="3066" y="2983"/>
                <a:ext cx="31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7" name="Rectangle 386"/>
              <p:cNvSpPr>
                <a:spLocks noChangeArrowheads="1"/>
              </p:cNvSpPr>
              <p:nvPr/>
            </p:nvSpPr>
            <p:spPr bwMode="auto">
              <a:xfrm>
                <a:off x="3193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8" name="Rectangle 387"/>
              <p:cNvSpPr>
                <a:spLocks noChangeArrowheads="1"/>
              </p:cNvSpPr>
              <p:nvPr/>
            </p:nvSpPr>
            <p:spPr bwMode="auto">
              <a:xfrm>
                <a:off x="3256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9" name="Rectangle 388"/>
              <p:cNvSpPr>
                <a:spLocks noChangeArrowheads="1"/>
              </p:cNvSpPr>
              <p:nvPr/>
            </p:nvSpPr>
            <p:spPr bwMode="auto">
              <a:xfrm>
                <a:off x="3671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0" name="Rectangle 389"/>
              <p:cNvSpPr>
                <a:spLocks noChangeArrowheads="1"/>
              </p:cNvSpPr>
              <p:nvPr/>
            </p:nvSpPr>
            <p:spPr bwMode="auto">
              <a:xfrm>
                <a:off x="3734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1" name="Rectangle 390"/>
              <p:cNvSpPr>
                <a:spLocks noChangeArrowheads="1"/>
              </p:cNvSpPr>
              <p:nvPr/>
            </p:nvSpPr>
            <p:spPr bwMode="auto">
              <a:xfrm>
                <a:off x="4159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2" name="Rectangle 391"/>
              <p:cNvSpPr>
                <a:spLocks noChangeArrowheads="1"/>
              </p:cNvSpPr>
              <p:nvPr/>
            </p:nvSpPr>
            <p:spPr bwMode="auto">
              <a:xfrm>
                <a:off x="4222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3" name="Rectangle 392"/>
              <p:cNvSpPr>
                <a:spLocks noChangeArrowheads="1"/>
              </p:cNvSpPr>
              <p:nvPr/>
            </p:nvSpPr>
            <p:spPr bwMode="auto">
              <a:xfrm>
                <a:off x="4512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4" name="Rectangle 393"/>
              <p:cNvSpPr>
                <a:spLocks noChangeArrowheads="1"/>
              </p:cNvSpPr>
              <p:nvPr/>
            </p:nvSpPr>
            <p:spPr bwMode="auto">
              <a:xfrm>
                <a:off x="4575" y="3025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5" name="Rectangle 394"/>
              <p:cNvSpPr>
                <a:spLocks noChangeArrowheads="1"/>
              </p:cNvSpPr>
              <p:nvPr/>
            </p:nvSpPr>
            <p:spPr bwMode="auto">
              <a:xfrm>
                <a:off x="4616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6" name="Rectangle 395"/>
              <p:cNvSpPr>
                <a:spLocks noChangeArrowheads="1"/>
              </p:cNvSpPr>
              <p:nvPr/>
            </p:nvSpPr>
            <p:spPr bwMode="auto">
              <a:xfrm>
                <a:off x="4710" y="3026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7" name="Rectangle 396"/>
              <p:cNvSpPr>
                <a:spLocks noChangeArrowheads="1"/>
              </p:cNvSpPr>
              <p:nvPr/>
            </p:nvSpPr>
            <p:spPr bwMode="auto">
              <a:xfrm>
                <a:off x="5081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8" name="Rectangle 397"/>
              <p:cNvSpPr>
                <a:spLocks noChangeArrowheads="1"/>
              </p:cNvSpPr>
              <p:nvPr/>
            </p:nvSpPr>
            <p:spPr bwMode="auto">
              <a:xfrm>
                <a:off x="5175" y="3026"/>
                <a:ext cx="63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沉底，其它冒泡上移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9" name="Rectangle 398"/>
              <p:cNvSpPr>
                <a:spLocks noChangeArrowheads="1"/>
              </p:cNvSpPr>
              <p:nvPr/>
            </p:nvSpPr>
            <p:spPr bwMode="auto">
              <a:xfrm>
                <a:off x="6290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0" name="Rectangle 399"/>
              <p:cNvSpPr>
                <a:spLocks noChangeArrowheads="1"/>
              </p:cNvSpPr>
              <p:nvPr/>
            </p:nvSpPr>
            <p:spPr bwMode="auto">
              <a:xfrm>
                <a:off x="660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1" name="Rectangle 400"/>
              <p:cNvSpPr>
                <a:spLocks noChangeArrowheads="1"/>
              </p:cNvSpPr>
              <p:nvPr/>
            </p:nvSpPr>
            <p:spPr bwMode="auto">
              <a:xfrm>
                <a:off x="1446" y="2976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2" name="Rectangle 401"/>
              <p:cNvSpPr>
                <a:spLocks noChangeArrowheads="1"/>
              </p:cNvSpPr>
              <p:nvPr/>
            </p:nvSpPr>
            <p:spPr bwMode="auto">
              <a:xfrm>
                <a:off x="1452" y="2976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3" name="Rectangle 402"/>
              <p:cNvSpPr>
                <a:spLocks noChangeArrowheads="1"/>
              </p:cNvSpPr>
              <p:nvPr/>
            </p:nvSpPr>
            <p:spPr bwMode="auto">
              <a:xfrm>
                <a:off x="2142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4" name="Rectangle 403"/>
              <p:cNvSpPr>
                <a:spLocks noChangeArrowheads="1"/>
              </p:cNvSpPr>
              <p:nvPr/>
            </p:nvSpPr>
            <p:spPr bwMode="auto">
              <a:xfrm>
                <a:off x="2149" y="2976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5" name="Rectangle 404"/>
              <p:cNvSpPr>
                <a:spLocks noChangeArrowheads="1"/>
              </p:cNvSpPr>
              <p:nvPr/>
            </p:nvSpPr>
            <p:spPr bwMode="auto">
              <a:xfrm>
                <a:off x="2566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6" name="Rectangle 405"/>
              <p:cNvSpPr>
                <a:spLocks noChangeArrowheads="1"/>
              </p:cNvSpPr>
              <p:nvPr/>
            </p:nvSpPr>
            <p:spPr bwMode="auto">
              <a:xfrm>
                <a:off x="2573" y="2976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Rectangle 407"/>
            <p:cNvSpPr>
              <a:spLocks noChangeArrowheads="1"/>
            </p:cNvSpPr>
            <p:nvPr/>
          </p:nvSpPr>
          <p:spPr bwMode="auto">
            <a:xfrm>
              <a:off x="2988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08"/>
            <p:cNvSpPr>
              <a:spLocks noChangeArrowheads="1"/>
            </p:cNvSpPr>
            <p:nvPr/>
          </p:nvSpPr>
          <p:spPr bwMode="auto">
            <a:xfrm>
              <a:off x="2995" y="2976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09"/>
            <p:cNvSpPr>
              <a:spLocks noChangeArrowheads="1"/>
            </p:cNvSpPr>
            <p:nvPr/>
          </p:nvSpPr>
          <p:spPr bwMode="auto">
            <a:xfrm>
              <a:off x="3456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410"/>
            <p:cNvSpPr>
              <a:spLocks noChangeArrowheads="1"/>
            </p:cNvSpPr>
            <p:nvPr/>
          </p:nvSpPr>
          <p:spPr bwMode="auto">
            <a:xfrm>
              <a:off x="3463" y="2976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3944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2"/>
            <p:cNvSpPr>
              <a:spLocks noChangeArrowheads="1"/>
            </p:cNvSpPr>
            <p:nvPr/>
          </p:nvSpPr>
          <p:spPr bwMode="auto">
            <a:xfrm>
              <a:off x="3951" y="2976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3"/>
            <p:cNvSpPr>
              <a:spLocks noChangeArrowheads="1"/>
            </p:cNvSpPr>
            <p:nvPr/>
          </p:nvSpPr>
          <p:spPr bwMode="auto">
            <a:xfrm>
              <a:off x="4434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4"/>
            <p:cNvSpPr>
              <a:spLocks noChangeArrowheads="1"/>
            </p:cNvSpPr>
            <p:nvPr/>
          </p:nvSpPr>
          <p:spPr bwMode="auto">
            <a:xfrm>
              <a:off x="4441" y="2976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5"/>
            <p:cNvSpPr>
              <a:spLocks noChangeArrowheads="1"/>
            </p:cNvSpPr>
            <p:nvPr/>
          </p:nvSpPr>
          <p:spPr bwMode="auto">
            <a:xfrm>
              <a:off x="6476" y="2976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6"/>
            <p:cNvSpPr>
              <a:spLocks noChangeArrowheads="1"/>
            </p:cNvSpPr>
            <p:nvPr/>
          </p:nvSpPr>
          <p:spPr bwMode="auto">
            <a:xfrm>
              <a:off x="660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17"/>
            <p:cNvSpPr>
              <a:spLocks noChangeArrowheads="1"/>
            </p:cNvSpPr>
            <p:nvPr/>
          </p:nvSpPr>
          <p:spPr bwMode="auto">
            <a:xfrm>
              <a:off x="1446" y="2983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18"/>
            <p:cNvSpPr>
              <a:spLocks noChangeArrowheads="1"/>
            </p:cNvSpPr>
            <p:nvPr/>
          </p:nvSpPr>
          <p:spPr bwMode="auto">
            <a:xfrm>
              <a:off x="2142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19"/>
            <p:cNvSpPr>
              <a:spLocks noChangeArrowheads="1"/>
            </p:cNvSpPr>
            <p:nvPr/>
          </p:nvSpPr>
          <p:spPr bwMode="auto">
            <a:xfrm>
              <a:off x="2566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20"/>
            <p:cNvSpPr>
              <a:spLocks noChangeArrowheads="1"/>
            </p:cNvSpPr>
            <p:nvPr/>
          </p:nvSpPr>
          <p:spPr bwMode="auto">
            <a:xfrm>
              <a:off x="2988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21"/>
            <p:cNvSpPr>
              <a:spLocks noChangeArrowheads="1"/>
            </p:cNvSpPr>
            <p:nvPr/>
          </p:nvSpPr>
          <p:spPr bwMode="auto">
            <a:xfrm>
              <a:off x="3456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22"/>
            <p:cNvSpPr>
              <a:spLocks noChangeArrowheads="1"/>
            </p:cNvSpPr>
            <p:nvPr/>
          </p:nvSpPr>
          <p:spPr bwMode="auto">
            <a:xfrm>
              <a:off x="3944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23"/>
            <p:cNvSpPr>
              <a:spLocks noChangeArrowheads="1"/>
            </p:cNvSpPr>
            <p:nvPr/>
          </p:nvSpPr>
          <p:spPr bwMode="auto">
            <a:xfrm>
              <a:off x="4434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24"/>
            <p:cNvSpPr>
              <a:spLocks noChangeArrowheads="1"/>
            </p:cNvSpPr>
            <p:nvPr/>
          </p:nvSpPr>
          <p:spPr bwMode="auto">
            <a:xfrm>
              <a:off x="6476" y="2983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425"/>
            <p:cNvSpPr>
              <a:spLocks noChangeArrowheads="1"/>
            </p:cNvSpPr>
            <p:nvPr/>
          </p:nvSpPr>
          <p:spPr bwMode="auto">
            <a:xfrm>
              <a:off x="746" y="3248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第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8" name="Rectangle 426"/>
            <p:cNvSpPr>
              <a:spLocks noChangeArrowheads="1"/>
            </p:cNvSpPr>
            <p:nvPr/>
          </p:nvSpPr>
          <p:spPr bwMode="auto">
            <a:xfrm>
              <a:off x="902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9" name="Rectangle 427"/>
            <p:cNvSpPr>
              <a:spLocks noChangeArrowheads="1"/>
            </p:cNvSpPr>
            <p:nvPr/>
          </p:nvSpPr>
          <p:spPr bwMode="auto">
            <a:xfrm>
              <a:off x="996" y="3248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轮比较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Rectangle 428"/>
            <p:cNvSpPr>
              <a:spLocks noChangeArrowheads="1"/>
            </p:cNvSpPr>
            <p:nvPr/>
          </p:nvSpPr>
          <p:spPr bwMode="auto">
            <a:xfrm>
              <a:off x="1366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1" name="Rectangle 429"/>
            <p:cNvSpPr>
              <a:spLocks noChangeArrowheads="1"/>
            </p:cNvSpPr>
            <p:nvPr/>
          </p:nvSpPr>
          <p:spPr bwMode="auto">
            <a:xfrm>
              <a:off x="1568" y="3247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2" name="Rectangle 430"/>
            <p:cNvSpPr>
              <a:spLocks noChangeArrowheads="1"/>
            </p:cNvSpPr>
            <p:nvPr/>
          </p:nvSpPr>
          <p:spPr bwMode="auto">
            <a:xfrm>
              <a:off x="1735" y="3248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3" name="Rectangle 431"/>
            <p:cNvSpPr>
              <a:spLocks noChangeArrowheads="1"/>
            </p:cNvSpPr>
            <p:nvPr/>
          </p:nvSpPr>
          <p:spPr bwMode="auto">
            <a:xfrm>
              <a:off x="1860" y="3247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i=0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4" name="Rectangle 432"/>
            <p:cNvSpPr>
              <a:spLocks noChangeArrowheads="1"/>
            </p:cNvSpPr>
            <p:nvPr/>
          </p:nvSpPr>
          <p:spPr bwMode="auto">
            <a:xfrm>
              <a:off x="2025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5" name="Rectangle 433"/>
            <p:cNvSpPr>
              <a:spLocks noChangeArrowheads="1"/>
            </p:cNvSpPr>
            <p:nvPr/>
          </p:nvSpPr>
          <p:spPr bwMode="auto">
            <a:xfrm>
              <a:off x="2149" y="3205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34"/>
            <p:cNvSpPr>
              <a:spLocks noChangeArrowheads="1"/>
            </p:cNvSpPr>
            <p:nvPr/>
          </p:nvSpPr>
          <p:spPr bwMode="auto">
            <a:xfrm>
              <a:off x="2220" y="3205"/>
              <a:ext cx="273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35"/>
            <p:cNvSpPr>
              <a:spLocks noChangeArrowheads="1"/>
            </p:cNvSpPr>
            <p:nvPr/>
          </p:nvSpPr>
          <p:spPr bwMode="auto">
            <a:xfrm>
              <a:off x="2324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8" name="Rectangle 436"/>
            <p:cNvSpPr>
              <a:spLocks noChangeArrowheads="1"/>
            </p:cNvSpPr>
            <p:nvPr/>
          </p:nvSpPr>
          <p:spPr bwMode="auto">
            <a:xfrm>
              <a:off x="2387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9" name="Rectangle 437"/>
            <p:cNvSpPr>
              <a:spLocks noChangeArrowheads="1"/>
            </p:cNvSpPr>
            <p:nvPr/>
          </p:nvSpPr>
          <p:spPr bwMode="auto">
            <a:xfrm>
              <a:off x="2746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0" name="Rectangle 438"/>
            <p:cNvSpPr>
              <a:spLocks noChangeArrowheads="1"/>
            </p:cNvSpPr>
            <p:nvPr/>
          </p:nvSpPr>
          <p:spPr bwMode="auto">
            <a:xfrm>
              <a:off x="2809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1" name="Rectangle 439"/>
            <p:cNvSpPr>
              <a:spLocks noChangeArrowheads="1"/>
            </p:cNvSpPr>
            <p:nvPr/>
          </p:nvSpPr>
          <p:spPr bwMode="auto">
            <a:xfrm>
              <a:off x="3193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2" name="Rectangle 440"/>
            <p:cNvSpPr>
              <a:spLocks noChangeArrowheads="1"/>
            </p:cNvSpPr>
            <p:nvPr/>
          </p:nvSpPr>
          <p:spPr bwMode="auto">
            <a:xfrm>
              <a:off x="3256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3" name="Rectangle 441"/>
            <p:cNvSpPr>
              <a:spLocks noChangeArrowheads="1"/>
            </p:cNvSpPr>
            <p:nvPr/>
          </p:nvSpPr>
          <p:spPr bwMode="auto">
            <a:xfrm>
              <a:off x="3671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4" name="Rectangle 442"/>
            <p:cNvSpPr>
              <a:spLocks noChangeArrowheads="1"/>
            </p:cNvSpPr>
            <p:nvPr/>
          </p:nvSpPr>
          <p:spPr bwMode="auto">
            <a:xfrm>
              <a:off x="3734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5" name="Rectangle 443"/>
            <p:cNvSpPr>
              <a:spLocks noChangeArrowheads="1"/>
            </p:cNvSpPr>
            <p:nvPr/>
          </p:nvSpPr>
          <p:spPr bwMode="auto">
            <a:xfrm>
              <a:off x="4159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6" name="Rectangle 444"/>
            <p:cNvSpPr>
              <a:spLocks noChangeArrowheads="1"/>
            </p:cNvSpPr>
            <p:nvPr/>
          </p:nvSpPr>
          <p:spPr bwMode="auto">
            <a:xfrm>
              <a:off x="4222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7" name="Rectangle 445"/>
            <p:cNvSpPr>
              <a:spLocks noChangeArrowheads="1"/>
            </p:cNvSpPr>
            <p:nvPr/>
          </p:nvSpPr>
          <p:spPr bwMode="auto">
            <a:xfrm>
              <a:off x="4512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8" name="Rectangle 446"/>
            <p:cNvSpPr>
              <a:spLocks noChangeArrowheads="1"/>
            </p:cNvSpPr>
            <p:nvPr/>
          </p:nvSpPr>
          <p:spPr bwMode="auto">
            <a:xfrm>
              <a:off x="4575" y="3247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9" name="Rectangle 447"/>
            <p:cNvSpPr>
              <a:spLocks noChangeArrowheads="1"/>
            </p:cNvSpPr>
            <p:nvPr/>
          </p:nvSpPr>
          <p:spPr bwMode="auto">
            <a:xfrm>
              <a:off x="4616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0" name="Rectangle 448"/>
            <p:cNvSpPr>
              <a:spLocks noChangeArrowheads="1"/>
            </p:cNvSpPr>
            <p:nvPr/>
          </p:nvSpPr>
          <p:spPr bwMode="auto">
            <a:xfrm>
              <a:off x="4710" y="3248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不变，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1" name="Rectangle 449"/>
            <p:cNvSpPr>
              <a:spLocks noChangeArrowheads="1"/>
            </p:cNvSpPr>
            <p:nvPr/>
          </p:nvSpPr>
          <p:spPr bwMode="auto">
            <a:xfrm>
              <a:off x="5081" y="3247"/>
              <a:ext cx="8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2" name="Rectangle 450"/>
            <p:cNvSpPr>
              <a:spLocks noChangeArrowheads="1"/>
            </p:cNvSpPr>
            <p:nvPr/>
          </p:nvSpPr>
          <p:spPr bwMode="auto">
            <a:xfrm>
              <a:off x="5147" y="3248"/>
              <a:ext cx="31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指针移动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3" name="Rectangle 451"/>
            <p:cNvSpPr>
              <a:spLocks noChangeArrowheads="1"/>
            </p:cNvSpPr>
            <p:nvPr/>
          </p:nvSpPr>
          <p:spPr bwMode="auto">
            <a:xfrm>
              <a:off x="5642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" name="Rectangle 452"/>
            <p:cNvSpPr>
              <a:spLocks noChangeArrowheads="1"/>
            </p:cNvSpPr>
            <p:nvPr/>
          </p:nvSpPr>
          <p:spPr bwMode="auto">
            <a:xfrm>
              <a:off x="660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53"/>
            <p:cNvSpPr>
              <a:spLocks noChangeArrowheads="1"/>
            </p:cNvSpPr>
            <p:nvPr/>
          </p:nvSpPr>
          <p:spPr bwMode="auto">
            <a:xfrm>
              <a:off x="667" y="3198"/>
              <a:ext cx="77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54"/>
            <p:cNvSpPr>
              <a:spLocks noChangeArrowheads="1"/>
            </p:cNvSpPr>
            <p:nvPr/>
          </p:nvSpPr>
          <p:spPr bwMode="auto">
            <a:xfrm>
              <a:off x="1446" y="3198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55"/>
            <p:cNvSpPr>
              <a:spLocks noChangeArrowheads="1"/>
            </p:cNvSpPr>
            <p:nvPr/>
          </p:nvSpPr>
          <p:spPr bwMode="auto">
            <a:xfrm>
              <a:off x="1452" y="3198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56"/>
            <p:cNvSpPr>
              <a:spLocks noChangeArrowheads="1"/>
            </p:cNvSpPr>
            <p:nvPr/>
          </p:nvSpPr>
          <p:spPr bwMode="auto">
            <a:xfrm>
              <a:off x="2142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57"/>
            <p:cNvSpPr>
              <a:spLocks noChangeArrowheads="1"/>
            </p:cNvSpPr>
            <p:nvPr/>
          </p:nvSpPr>
          <p:spPr bwMode="auto">
            <a:xfrm>
              <a:off x="2149" y="3198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58"/>
            <p:cNvSpPr>
              <a:spLocks noChangeArrowheads="1"/>
            </p:cNvSpPr>
            <p:nvPr/>
          </p:nvSpPr>
          <p:spPr bwMode="auto">
            <a:xfrm>
              <a:off x="2566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459"/>
            <p:cNvSpPr>
              <a:spLocks noChangeArrowheads="1"/>
            </p:cNvSpPr>
            <p:nvPr/>
          </p:nvSpPr>
          <p:spPr bwMode="auto">
            <a:xfrm>
              <a:off x="2573" y="3198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60"/>
            <p:cNvSpPr>
              <a:spLocks noChangeArrowheads="1"/>
            </p:cNvSpPr>
            <p:nvPr/>
          </p:nvSpPr>
          <p:spPr bwMode="auto">
            <a:xfrm>
              <a:off x="2988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61"/>
            <p:cNvSpPr>
              <a:spLocks noChangeArrowheads="1"/>
            </p:cNvSpPr>
            <p:nvPr/>
          </p:nvSpPr>
          <p:spPr bwMode="auto">
            <a:xfrm>
              <a:off x="2995" y="3198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4" name="Rectangle 462"/>
            <p:cNvSpPr>
              <a:spLocks noChangeArrowheads="1"/>
            </p:cNvSpPr>
            <p:nvPr/>
          </p:nvSpPr>
          <p:spPr bwMode="auto">
            <a:xfrm>
              <a:off x="3456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5" name="Rectangle 463"/>
            <p:cNvSpPr>
              <a:spLocks noChangeArrowheads="1"/>
            </p:cNvSpPr>
            <p:nvPr/>
          </p:nvSpPr>
          <p:spPr bwMode="auto">
            <a:xfrm>
              <a:off x="3463" y="3198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7" name="Rectangle 464"/>
            <p:cNvSpPr>
              <a:spLocks noChangeArrowheads="1"/>
            </p:cNvSpPr>
            <p:nvPr/>
          </p:nvSpPr>
          <p:spPr bwMode="auto">
            <a:xfrm>
              <a:off x="3944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8" name="Rectangle 465"/>
            <p:cNvSpPr>
              <a:spLocks noChangeArrowheads="1"/>
            </p:cNvSpPr>
            <p:nvPr/>
          </p:nvSpPr>
          <p:spPr bwMode="auto">
            <a:xfrm>
              <a:off x="3951" y="3198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9" name="Rectangle 466"/>
            <p:cNvSpPr>
              <a:spLocks noChangeArrowheads="1"/>
            </p:cNvSpPr>
            <p:nvPr/>
          </p:nvSpPr>
          <p:spPr bwMode="auto">
            <a:xfrm>
              <a:off x="4434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0" name="Rectangle 467"/>
            <p:cNvSpPr>
              <a:spLocks noChangeArrowheads="1"/>
            </p:cNvSpPr>
            <p:nvPr/>
          </p:nvSpPr>
          <p:spPr bwMode="auto">
            <a:xfrm>
              <a:off x="4441" y="3198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1" name="Rectangle 468"/>
            <p:cNvSpPr>
              <a:spLocks noChangeArrowheads="1"/>
            </p:cNvSpPr>
            <p:nvPr/>
          </p:nvSpPr>
          <p:spPr bwMode="auto">
            <a:xfrm>
              <a:off x="6476" y="3198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2" name="Rectangle 469"/>
            <p:cNvSpPr>
              <a:spLocks noChangeArrowheads="1"/>
            </p:cNvSpPr>
            <p:nvPr/>
          </p:nvSpPr>
          <p:spPr bwMode="auto">
            <a:xfrm>
              <a:off x="660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3" name="Rectangle 470"/>
            <p:cNvSpPr>
              <a:spLocks noChangeArrowheads="1"/>
            </p:cNvSpPr>
            <p:nvPr/>
          </p:nvSpPr>
          <p:spPr bwMode="auto">
            <a:xfrm>
              <a:off x="1446" y="3205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4" name="Rectangle 471"/>
            <p:cNvSpPr>
              <a:spLocks noChangeArrowheads="1"/>
            </p:cNvSpPr>
            <p:nvPr/>
          </p:nvSpPr>
          <p:spPr bwMode="auto">
            <a:xfrm>
              <a:off x="2142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5" name="Rectangle 472"/>
            <p:cNvSpPr>
              <a:spLocks noChangeArrowheads="1"/>
            </p:cNvSpPr>
            <p:nvPr/>
          </p:nvSpPr>
          <p:spPr bwMode="auto">
            <a:xfrm>
              <a:off x="2566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6" name="Rectangle 473"/>
            <p:cNvSpPr>
              <a:spLocks noChangeArrowheads="1"/>
            </p:cNvSpPr>
            <p:nvPr/>
          </p:nvSpPr>
          <p:spPr bwMode="auto">
            <a:xfrm>
              <a:off x="2988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7" name="Rectangle 474"/>
            <p:cNvSpPr>
              <a:spLocks noChangeArrowheads="1"/>
            </p:cNvSpPr>
            <p:nvPr/>
          </p:nvSpPr>
          <p:spPr bwMode="auto">
            <a:xfrm>
              <a:off x="3456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8" name="Rectangle 475"/>
            <p:cNvSpPr>
              <a:spLocks noChangeArrowheads="1"/>
            </p:cNvSpPr>
            <p:nvPr/>
          </p:nvSpPr>
          <p:spPr bwMode="auto">
            <a:xfrm>
              <a:off x="3944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9" name="Rectangle 476"/>
            <p:cNvSpPr>
              <a:spLocks noChangeArrowheads="1"/>
            </p:cNvSpPr>
            <p:nvPr/>
          </p:nvSpPr>
          <p:spPr bwMode="auto">
            <a:xfrm>
              <a:off x="4434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0" name="Rectangle 477"/>
            <p:cNvSpPr>
              <a:spLocks noChangeArrowheads="1"/>
            </p:cNvSpPr>
            <p:nvPr/>
          </p:nvSpPr>
          <p:spPr bwMode="auto">
            <a:xfrm>
              <a:off x="6476" y="3205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1" name="Rectangle 478"/>
            <p:cNvSpPr>
              <a:spLocks noChangeArrowheads="1"/>
            </p:cNvSpPr>
            <p:nvPr/>
          </p:nvSpPr>
          <p:spPr bwMode="auto">
            <a:xfrm>
              <a:off x="1568" y="3468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2" name="Rectangle 479"/>
            <p:cNvSpPr>
              <a:spLocks noChangeArrowheads="1"/>
            </p:cNvSpPr>
            <p:nvPr/>
          </p:nvSpPr>
          <p:spPr bwMode="auto">
            <a:xfrm>
              <a:off x="1735" y="3469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3" name="Rectangle 480"/>
            <p:cNvSpPr>
              <a:spLocks noChangeArrowheads="1"/>
            </p:cNvSpPr>
            <p:nvPr/>
          </p:nvSpPr>
          <p:spPr bwMode="auto">
            <a:xfrm>
              <a:off x="1860" y="3468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4" name="Rectangle 481"/>
            <p:cNvSpPr>
              <a:spLocks noChangeArrowheads="1"/>
            </p:cNvSpPr>
            <p:nvPr/>
          </p:nvSpPr>
          <p:spPr bwMode="auto">
            <a:xfrm>
              <a:off x="2025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5" name="Rectangle 482"/>
            <p:cNvSpPr>
              <a:spLocks noChangeArrowheads="1"/>
            </p:cNvSpPr>
            <p:nvPr/>
          </p:nvSpPr>
          <p:spPr bwMode="auto">
            <a:xfrm>
              <a:off x="2324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6" name="Rectangle 483"/>
            <p:cNvSpPr>
              <a:spLocks noChangeArrowheads="1"/>
            </p:cNvSpPr>
            <p:nvPr/>
          </p:nvSpPr>
          <p:spPr bwMode="auto">
            <a:xfrm>
              <a:off x="2387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7" name="Rectangle 484"/>
            <p:cNvSpPr>
              <a:spLocks noChangeArrowheads="1"/>
            </p:cNvSpPr>
            <p:nvPr/>
          </p:nvSpPr>
          <p:spPr bwMode="auto">
            <a:xfrm>
              <a:off x="2573" y="3427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8" name="Rectangle 485"/>
            <p:cNvSpPr>
              <a:spLocks noChangeArrowheads="1"/>
            </p:cNvSpPr>
            <p:nvPr/>
          </p:nvSpPr>
          <p:spPr bwMode="auto">
            <a:xfrm>
              <a:off x="2642" y="3427"/>
              <a:ext cx="27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9" name="Rectangle 486"/>
            <p:cNvSpPr>
              <a:spLocks noChangeArrowheads="1"/>
            </p:cNvSpPr>
            <p:nvPr/>
          </p:nvSpPr>
          <p:spPr bwMode="auto">
            <a:xfrm>
              <a:off x="2746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0" name="Rectangle 487"/>
            <p:cNvSpPr>
              <a:spLocks noChangeArrowheads="1"/>
            </p:cNvSpPr>
            <p:nvPr/>
          </p:nvSpPr>
          <p:spPr bwMode="auto">
            <a:xfrm>
              <a:off x="2809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1" name="Rectangle 488"/>
            <p:cNvSpPr>
              <a:spLocks noChangeArrowheads="1"/>
            </p:cNvSpPr>
            <p:nvPr/>
          </p:nvSpPr>
          <p:spPr bwMode="auto">
            <a:xfrm>
              <a:off x="3193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2" name="Rectangle 489"/>
            <p:cNvSpPr>
              <a:spLocks noChangeArrowheads="1"/>
            </p:cNvSpPr>
            <p:nvPr/>
          </p:nvSpPr>
          <p:spPr bwMode="auto">
            <a:xfrm>
              <a:off x="3256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3" name="Rectangle 490"/>
            <p:cNvSpPr>
              <a:spLocks noChangeArrowheads="1"/>
            </p:cNvSpPr>
            <p:nvPr/>
          </p:nvSpPr>
          <p:spPr bwMode="auto">
            <a:xfrm>
              <a:off x="3671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4" name="Rectangle 491"/>
            <p:cNvSpPr>
              <a:spLocks noChangeArrowheads="1"/>
            </p:cNvSpPr>
            <p:nvPr/>
          </p:nvSpPr>
          <p:spPr bwMode="auto">
            <a:xfrm>
              <a:off x="3734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5" name="Rectangle 492"/>
            <p:cNvSpPr>
              <a:spLocks noChangeArrowheads="1"/>
            </p:cNvSpPr>
            <p:nvPr/>
          </p:nvSpPr>
          <p:spPr bwMode="auto">
            <a:xfrm>
              <a:off x="4159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6" name="Rectangle 493"/>
            <p:cNvSpPr>
              <a:spLocks noChangeArrowheads="1"/>
            </p:cNvSpPr>
            <p:nvPr/>
          </p:nvSpPr>
          <p:spPr bwMode="auto">
            <a:xfrm>
              <a:off x="4222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7" name="Rectangle 494"/>
            <p:cNvSpPr>
              <a:spLocks noChangeArrowheads="1"/>
            </p:cNvSpPr>
            <p:nvPr/>
          </p:nvSpPr>
          <p:spPr bwMode="auto">
            <a:xfrm>
              <a:off x="4512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8" name="Rectangle 495"/>
            <p:cNvSpPr>
              <a:spLocks noChangeArrowheads="1"/>
            </p:cNvSpPr>
            <p:nvPr/>
          </p:nvSpPr>
          <p:spPr bwMode="auto">
            <a:xfrm>
              <a:off x="4575" y="3468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9" name="Rectangle 496"/>
            <p:cNvSpPr>
              <a:spLocks noChangeArrowheads="1"/>
            </p:cNvSpPr>
            <p:nvPr/>
          </p:nvSpPr>
          <p:spPr bwMode="auto">
            <a:xfrm>
              <a:off x="4616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0" name="Rectangle 497"/>
            <p:cNvSpPr>
              <a:spLocks noChangeArrowheads="1"/>
            </p:cNvSpPr>
            <p:nvPr/>
          </p:nvSpPr>
          <p:spPr bwMode="auto">
            <a:xfrm>
              <a:off x="4710" y="3469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交换，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1" name="Rectangle 498"/>
            <p:cNvSpPr>
              <a:spLocks noChangeArrowheads="1"/>
            </p:cNvSpPr>
            <p:nvPr/>
          </p:nvSpPr>
          <p:spPr bwMode="auto">
            <a:xfrm>
              <a:off x="5081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2" name="Rectangle 499"/>
            <p:cNvSpPr>
              <a:spLocks noChangeArrowheads="1"/>
            </p:cNvSpPr>
            <p:nvPr/>
          </p:nvSpPr>
          <p:spPr bwMode="auto">
            <a:xfrm>
              <a:off x="5175" y="3469"/>
              <a:ext cx="63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沉底，其它冒泡上移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3" name="Rectangle 500"/>
            <p:cNvSpPr>
              <a:spLocks noChangeArrowheads="1"/>
            </p:cNvSpPr>
            <p:nvPr/>
          </p:nvSpPr>
          <p:spPr bwMode="auto">
            <a:xfrm>
              <a:off x="6290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4" name="Rectangle 501"/>
            <p:cNvSpPr>
              <a:spLocks noChangeArrowheads="1"/>
            </p:cNvSpPr>
            <p:nvPr/>
          </p:nvSpPr>
          <p:spPr bwMode="auto">
            <a:xfrm>
              <a:off x="660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5" name="Rectangle 502"/>
            <p:cNvSpPr>
              <a:spLocks noChangeArrowheads="1"/>
            </p:cNvSpPr>
            <p:nvPr/>
          </p:nvSpPr>
          <p:spPr bwMode="auto">
            <a:xfrm>
              <a:off x="1446" y="3420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6" name="Rectangle 503"/>
            <p:cNvSpPr>
              <a:spLocks noChangeArrowheads="1"/>
            </p:cNvSpPr>
            <p:nvPr/>
          </p:nvSpPr>
          <p:spPr bwMode="auto">
            <a:xfrm>
              <a:off x="1452" y="3420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7" name="Rectangle 504"/>
            <p:cNvSpPr>
              <a:spLocks noChangeArrowheads="1"/>
            </p:cNvSpPr>
            <p:nvPr/>
          </p:nvSpPr>
          <p:spPr bwMode="auto">
            <a:xfrm>
              <a:off x="2142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8" name="Rectangle 505"/>
            <p:cNvSpPr>
              <a:spLocks noChangeArrowheads="1"/>
            </p:cNvSpPr>
            <p:nvPr/>
          </p:nvSpPr>
          <p:spPr bwMode="auto">
            <a:xfrm>
              <a:off x="2149" y="3420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9" name="Rectangle 506"/>
            <p:cNvSpPr>
              <a:spLocks noChangeArrowheads="1"/>
            </p:cNvSpPr>
            <p:nvPr/>
          </p:nvSpPr>
          <p:spPr bwMode="auto">
            <a:xfrm>
              <a:off x="2566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0" name="Rectangle 507"/>
            <p:cNvSpPr>
              <a:spLocks noChangeArrowheads="1"/>
            </p:cNvSpPr>
            <p:nvPr/>
          </p:nvSpPr>
          <p:spPr bwMode="auto">
            <a:xfrm>
              <a:off x="2573" y="3420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1" name="Rectangle 508"/>
            <p:cNvSpPr>
              <a:spLocks noChangeArrowheads="1"/>
            </p:cNvSpPr>
            <p:nvPr/>
          </p:nvSpPr>
          <p:spPr bwMode="auto">
            <a:xfrm>
              <a:off x="2988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2" name="Rectangle 509"/>
            <p:cNvSpPr>
              <a:spLocks noChangeArrowheads="1"/>
            </p:cNvSpPr>
            <p:nvPr/>
          </p:nvSpPr>
          <p:spPr bwMode="auto">
            <a:xfrm>
              <a:off x="2995" y="3420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3" name="Rectangle 510"/>
            <p:cNvSpPr>
              <a:spLocks noChangeArrowheads="1"/>
            </p:cNvSpPr>
            <p:nvPr/>
          </p:nvSpPr>
          <p:spPr bwMode="auto">
            <a:xfrm>
              <a:off x="3456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4" name="Rectangle 511"/>
            <p:cNvSpPr>
              <a:spLocks noChangeArrowheads="1"/>
            </p:cNvSpPr>
            <p:nvPr/>
          </p:nvSpPr>
          <p:spPr bwMode="auto">
            <a:xfrm>
              <a:off x="3463" y="3420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5" name="Rectangle 512"/>
            <p:cNvSpPr>
              <a:spLocks noChangeArrowheads="1"/>
            </p:cNvSpPr>
            <p:nvPr/>
          </p:nvSpPr>
          <p:spPr bwMode="auto">
            <a:xfrm>
              <a:off x="3944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6" name="Rectangle 513"/>
            <p:cNvSpPr>
              <a:spLocks noChangeArrowheads="1"/>
            </p:cNvSpPr>
            <p:nvPr/>
          </p:nvSpPr>
          <p:spPr bwMode="auto">
            <a:xfrm>
              <a:off x="3951" y="3420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7" name="Rectangle 514"/>
            <p:cNvSpPr>
              <a:spLocks noChangeArrowheads="1"/>
            </p:cNvSpPr>
            <p:nvPr/>
          </p:nvSpPr>
          <p:spPr bwMode="auto">
            <a:xfrm>
              <a:off x="4434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8" name="Rectangle 515"/>
            <p:cNvSpPr>
              <a:spLocks noChangeArrowheads="1"/>
            </p:cNvSpPr>
            <p:nvPr/>
          </p:nvSpPr>
          <p:spPr bwMode="auto">
            <a:xfrm>
              <a:off x="4441" y="3420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9" name="Rectangle 516"/>
            <p:cNvSpPr>
              <a:spLocks noChangeArrowheads="1"/>
            </p:cNvSpPr>
            <p:nvPr/>
          </p:nvSpPr>
          <p:spPr bwMode="auto">
            <a:xfrm>
              <a:off x="6476" y="3420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0" name="Rectangle 517"/>
            <p:cNvSpPr>
              <a:spLocks noChangeArrowheads="1"/>
            </p:cNvSpPr>
            <p:nvPr/>
          </p:nvSpPr>
          <p:spPr bwMode="auto">
            <a:xfrm>
              <a:off x="660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1" name="Rectangle 518"/>
            <p:cNvSpPr>
              <a:spLocks noChangeArrowheads="1"/>
            </p:cNvSpPr>
            <p:nvPr/>
          </p:nvSpPr>
          <p:spPr bwMode="auto">
            <a:xfrm>
              <a:off x="1446" y="3427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2" name="Rectangle 519"/>
            <p:cNvSpPr>
              <a:spLocks noChangeArrowheads="1"/>
            </p:cNvSpPr>
            <p:nvPr/>
          </p:nvSpPr>
          <p:spPr bwMode="auto">
            <a:xfrm>
              <a:off x="2142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3" name="Rectangle 520"/>
            <p:cNvSpPr>
              <a:spLocks noChangeArrowheads="1"/>
            </p:cNvSpPr>
            <p:nvPr/>
          </p:nvSpPr>
          <p:spPr bwMode="auto">
            <a:xfrm>
              <a:off x="2566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4" name="Rectangle 521"/>
            <p:cNvSpPr>
              <a:spLocks noChangeArrowheads="1"/>
            </p:cNvSpPr>
            <p:nvPr/>
          </p:nvSpPr>
          <p:spPr bwMode="auto">
            <a:xfrm>
              <a:off x="2988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5" name="Rectangle 522"/>
            <p:cNvSpPr>
              <a:spLocks noChangeArrowheads="1"/>
            </p:cNvSpPr>
            <p:nvPr/>
          </p:nvSpPr>
          <p:spPr bwMode="auto">
            <a:xfrm>
              <a:off x="3456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6" name="Rectangle 523"/>
            <p:cNvSpPr>
              <a:spLocks noChangeArrowheads="1"/>
            </p:cNvSpPr>
            <p:nvPr/>
          </p:nvSpPr>
          <p:spPr bwMode="auto">
            <a:xfrm>
              <a:off x="3944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7" name="Rectangle 524"/>
            <p:cNvSpPr>
              <a:spLocks noChangeArrowheads="1"/>
            </p:cNvSpPr>
            <p:nvPr/>
          </p:nvSpPr>
          <p:spPr bwMode="auto">
            <a:xfrm>
              <a:off x="4434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8" name="Rectangle 525"/>
            <p:cNvSpPr>
              <a:spLocks noChangeArrowheads="1"/>
            </p:cNvSpPr>
            <p:nvPr/>
          </p:nvSpPr>
          <p:spPr bwMode="auto">
            <a:xfrm>
              <a:off x="6476" y="3427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9" name="Rectangle 526"/>
            <p:cNvSpPr>
              <a:spLocks noChangeArrowheads="1"/>
            </p:cNvSpPr>
            <p:nvPr/>
          </p:nvSpPr>
          <p:spPr bwMode="auto">
            <a:xfrm>
              <a:off x="746" y="3691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第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0" name="Rectangle 527"/>
            <p:cNvSpPr>
              <a:spLocks noChangeArrowheads="1"/>
            </p:cNvSpPr>
            <p:nvPr/>
          </p:nvSpPr>
          <p:spPr bwMode="auto">
            <a:xfrm>
              <a:off x="902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1" name="Rectangle 528"/>
            <p:cNvSpPr>
              <a:spLocks noChangeArrowheads="1"/>
            </p:cNvSpPr>
            <p:nvPr/>
          </p:nvSpPr>
          <p:spPr bwMode="auto">
            <a:xfrm>
              <a:off x="996" y="3691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轮比较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2" name="Rectangle 529"/>
            <p:cNvSpPr>
              <a:spLocks noChangeArrowheads="1"/>
            </p:cNvSpPr>
            <p:nvPr/>
          </p:nvSpPr>
          <p:spPr bwMode="auto">
            <a:xfrm>
              <a:off x="136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3" name="Rectangle 530"/>
            <p:cNvSpPr>
              <a:spLocks noChangeArrowheads="1"/>
            </p:cNvSpPr>
            <p:nvPr/>
          </p:nvSpPr>
          <p:spPr bwMode="auto">
            <a:xfrm>
              <a:off x="1568" y="3690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4" name="Rectangle 531"/>
            <p:cNvSpPr>
              <a:spLocks noChangeArrowheads="1"/>
            </p:cNvSpPr>
            <p:nvPr/>
          </p:nvSpPr>
          <p:spPr bwMode="auto">
            <a:xfrm>
              <a:off x="1735" y="3691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5" name="Rectangle 532"/>
            <p:cNvSpPr>
              <a:spLocks noChangeArrowheads="1"/>
            </p:cNvSpPr>
            <p:nvPr/>
          </p:nvSpPr>
          <p:spPr bwMode="auto">
            <a:xfrm>
              <a:off x="1860" y="3690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i=0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6" name="Rectangle 533"/>
            <p:cNvSpPr>
              <a:spLocks noChangeArrowheads="1"/>
            </p:cNvSpPr>
            <p:nvPr/>
          </p:nvSpPr>
          <p:spPr bwMode="auto">
            <a:xfrm>
              <a:off x="2025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7" name="Rectangle 534"/>
            <p:cNvSpPr>
              <a:spLocks noChangeArrowheads="1"/>
            </p:cNvSpPr>
            <p:nvPr/>
          </p:nvSpPr>
          <p:spPr bwMode="auto">
            <a:xfrm>
              <a:off x="2149" y="3649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58" name="Rectangle 535"/>
            <p:cNvSpPr>
              <a:spLocks noChangeArrowheads="1"/>
            </p:cNvSpPr>
            <p:nvPr/>
          </p:nvSpPr>
          <p:spPr bwMode="auto">
            <a:xfrm>
              <a:off x="2220" y="3649"/>
              <a:ext cx="273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59" name="Rectangle 536"/>
            <p:cNvSpPr>
              <a:spLocks noChangeArrowheads="1"/>
            </p:cNvSpPr>
            <p:nvPr/>
          </p:nvSpPr>
          <p:spPr bwMode="auto">
            <a:xfrm>
              <a:off x="2324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0" name="Rectangle 537"/>
            <p:cNvSpPr>
              <a:spLocks noChangeArrowheads="1"/>
            </p:cNvSpPr>
            <p:nvPr/>
          </p:nvSpPr>
          <p:spPr bwMode="auto">
            <a:xfrm>
              <a:off x="2387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1" name="Rectangle 538"/>
            <p:cNvSpPr>
              <a:spLocks noChangeArrowheads="1"/>
            </p:cNvSpPr>
            <p:nvPr/>
          </p:nvSpPr>
          <p:spPr bwMode="auto">
            <a:xfrm>
              <a:off x="2746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2" name="Rectangle 539"/>
            <p:cNvSpPr>
              <a:spLocks noChangeArrowheads="1"/>
            </p:cNvSpPr>
            <p:nvPr/>
          </p:nvSpPr>
          <p:spPr bwMode="auto">
            <a:xfrm>
              <a:off x="2809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3" name="Rectangle 540"/>
            <p:cNvSpPr>
              <a:spLocks noChangeArrowheads="1"/>
            </p:cNvSpPr>
            <p:nvPr/>
          </p:nvSpPr>
          <p:spPr bwMode="auto">
            <a:xfrm>
              <a:off x="3193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4" name="Rectangle 541"/>
            <p:cNvSpPr>
              <a:spLocks noChangeArrowheads="1"/>
            </p:cNvSpPr>
            <p:nvPr/>
          </p:nvSpPr>
          <p:spPr bwMode="auto">
            <a:xfrm>
              <a:off x="325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5" name="Rectangle 542"/>
            <p:cNvSpPr>
              <a:spLocks noChangeArrowheads="1"/>
            </p:cNvSpPr>
            <p:nvPr/>
          </p:nvSpPr>
          <p:spPr bwMode="auto">
            <a:xfrm>
              <a:off x="3671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6" name="Rectangle 543"/>
            <p:cNvSpPr>
              <a:spLocks noChangeArrowheads="1"/>
            </p:cNvSpPr>
            <p:nvPr/>
          </p:nvSpPr>
          <p:spPr bwMode="auto">
            <a:xfrm>
              <a:off x="3734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7" name="Rectangle 544"/>
            <p:cNvSpPr>
              <a:spLocks noChangeArrowheads="1"/>
            </p:cNvSpPr>
            <p:nvPr/>
          </p:nvSpPr>
          <p:spPr bwMode="auto">
            <a:xfrm>
              <a:off x="4159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8" name="Rectangle 545"/>
            <p:cNvSpPr>
              <a:spLocks noChangeArrowheads="1"/>
            </p:cNvSpPr>
            <p:nvPr/>
          </p:nvSpPr>
          <p:spPr bwMode="auto">
            <a:xfrm>
              <a:off x="4222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9" name="Rectangle 546"/>
            <p:cNvSpPr>
              <a:spLocks noChangeArrowheads="1"/>
            </p:cNvSpPr>
            <p:nvPr/>
          </p:nvSpPr>
          <p:spPr bwMode="auto">
            <a:xfrm>
              <a:off x="4512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0" name="Rectangle 547"/>
            <p:cNvSpPr>
              <a:spLocks noChangeArrowheads="1"/>
            </p:cNvSpPr>
            <p:nvPr/>
          </p:nvSpPr>
          <p:spPr bwMode="auto">
            <a:xfrm>
              <a:off x="4575" y="3690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1" name="Rectangle 548"/>
            <p:cNvSpPr>
              <a:spLocks noChangeArrowheads="1"/>
            </p:cNvSpPr>
            <p:nvPr/>
          </p:nvSpPr>
          <p:spPr bwMode="auto">
            <a:xfrm>
              <a:off x="4616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2" name="Rectangle 549"/>
            <p:cNvSpPr>
              <a:spLocks noChangeArrowheads="1"/>
            </p:cNvSpPr>
            <p:nvPr/>
          </p:nvSpPr>
          <p:spPr bwMode="auto">
            <a:xfrm>
              <a:off x="4710" y="3691"/>
              <a:ext cx="63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交换，冒泡排序完成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3" name="Rectangle 550"/>
            <p:cNvSpPr>
              <a:spLocks noChangeArrowheads="1"/>
            </p:cNvSpPr>
            <p:nvPr/>
          </p:nvSpPr>
          <p:spPr bwMode="auto">
            <a:xfrm>
              <a:off x="582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4" name="Rectangle 551"/>
            <p:cNvSpPr>
              <a:spLocks noChangeArrowheads="1"/>
            </p:cNvSpPr>
            <p:nvPr/>
          </p:nvSpPr>
          <p:spPr bwMode="auto">
            <a:xfrm>
              <a:off x="660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5" name="Rectangle 552"/>
            <p:cNvSpPr>
              <a:spLocks noChangeArrowheads="1"/>
            </p:cNvSpPr>
            <p:nvPr/>
          </p:nvSpPr>
          <p:spPr bwMode="auto">
            <a:xfrm>
              <a:off x="667" y="3642"/>
              <a:ext cx="77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6" name="Rectangle 553"/>
            <p:cNvSpPr>
              <a:spLocks noChangeArrowheads="1"/>
            </p:cNvSpPr>
            <p:nvPr/>
          </p:nvSpPr>
          <p:spPr bwMode="auto">
            <a:xfrm>
              <a:off x="1446" y="3642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7" name="Rectangle 554"/>
            <p:cNvSpPr>
              <a:spLocks noChangeArrowheads="1"/>
            </p:cNvSpPr>
            <p:nvPr/>
          </p:nvSpPr>
          <p:spPr bwMode="auto">
            <a:xfrm>
              <a:off x="1452" y="3642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8" name="Rectangle 555"/>
            <p:cNvSpPr>
              <a:spLocks noChangeArrowheads="1"/>
            </p:cNvSpPr>
            <p:nvPr/>
          </p:nvSpPr>
          <p:spPr bwMode="auto">
            <a:xfrm>
              <a:off x="2142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9" name="Rectangle 556"/>
            <p:cNvSpPr>
              <a:spLocks noChangeArrowheads="1"/>
            </p:cNvSpPr>
            <p:nvPr/>
          </p:nvSpPr>
          <p:spPr bwMode="auto">
            <a:xfrm>
              <a:off x="2149" y="3642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0" name="Rectangle 557"/>
            <p:cNvSpPr>
              <a:spLocks noChangeArrowheads="1"/>
            </p:cNvSpPr>
            <p:nvPr/>
          </p:nvSpPr>
          <p:spPr bwMode="auto">
            <a:xfrm>
              <a:off x="2566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1" name="Rectangle 558"/>
            <p:cNvSpPr>
              <a:spLocks noChangeArrowheads="1"/>
            </p:cNvSpPr>
            <p:nvPr/>
          </p:nvSpPr>
          <p:spPr bwMode="auto">
            <a:xfrm>
              <a:off x="2573" y="3642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2" name="Rectangle 559"/>
            <p:cNvSpPr>
              <a:spLocks noChangeArrowheads="1"/>
            </p:cNvSpPr>
            <p:nvPr/>
          </p:nvSpPr>
          <p:spPr bwMode="auto">
            <a:xfrm>
              <a:off x="2988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3" name="Rectangle 560"/>
            <p:cNvSpPr>
              <a:spLocks noChangeArrowheads="1"/>
            </p:cNvSpPr>
            <p:nvPr/>
          </p:nvSpPr>
          <p:spPr bwMode="auto">
            <a:xfrm>
              <a:off x="2995" y="3642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4" name="Rectangle 561"/>
            <p:cNvSpPr>
              <a:spLocks noChangeArrowheads="1"/>
            </p:cNvSpPr>
            <p:nvPr/>
          </p:nvSpPr>
          <p:spPr bwMode="auto">
            <a:xfrm>
              <a:off x="3456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5" name="Rectangle 562"/>
            <p:cNvSpPr>
              <a:spLocks noChangeArrowheads="1"/>
            </p:cNvSpPr>
            <p:nvPr/>
          </p:nvSpPr>
          <p:spPr bwMode="auto">
            <a:xfrm>
              <a:off x="3463" y="3642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6" name="Rectangle 563"/>
            <p:cNvSpPr>
              <a:spLocks noChangeArrowheads="1"/>
            </p:cNvSpPr>
            <p:nvPr/>
          </p:nvSpPr>
          <p:spPr bwMode="auto">
            <a:xfrm>
              <a:off x="3944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7" name="Rectangle 564"/>
            <p:cNvSpPr>
              <a:spLocks noChangeArrowheads="1"/>
            </p:cNvSpPr>
            <p:nvPr/>
          </p:nvSpPr>
          <p:spPr bwMode="auto">
            <a:xfrm>
              <a:off x="3951" y="3642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8" name="Rectangle 565"/>
            <p:cNvSpPr>
              <a:spLocks noChangeArrowheads="1"/>
            </p:cNvSpPr>
            <p:nvPr/>
          </p:nvSpPr>
          <p:spPr bwMode="auto">
            <a:xfrm>
              <a:off x="4434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9" name="Rectangle 566"/>
            <p:cNvSpPr>
              <a:spLocks noChangeArrowheads="1"/>
            </p:cNvSpPr>
            <p:nvPr/>
          </p:nvSpPr>
          <p:spPr bwMode="auto">
            <a:xfrm>
              <a:off x="4441" y="3642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0" name="Rectangle 567"/>
            <p:cNvSpPr>
              <a:spLocks noChangeArrowheads="1"/>
            </p:cNvSpPr>
            <p:nvPr/>
          </p:nvSpPr>
          <p:spPr bwMode="auto">
            <a:xfrm>
              <a:off x="6476" y="3642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1" name="Rectangle 568"/>
            <p:cNvSpPr>
              <a:spLocks noChangeArrowheads="1"/>
            </p:cNvSpPr>
            <p:nvPr/>
          </p:nvSpPr>
          <p:spPr bwMode="auto">
            <a:xfrm>
              <a:off x="660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2" name="Rectangle 569"/>
            <p:cNvSpPr>
              <a:spLocks noChangeArrowheads="1"/>
            </p:cNvSpPr>
            <p:nvPr/>
          </p:nvSpPr>
          <p:spPr bwMode="auto">
            <a:xfrm>
              <a:off x="660" y="3864"/>
              <a:ext cx="78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3" name="Rectangle 570"/>
            <p:cNvSpPr>
              <a:spLocks noChangeArrowheads="1"/>
            </p:cNvSpPr>
            <p:nvPr/>
          </p:nvSpPr>
          <p:spPr bwMode="auto">
            <a:xfrm>
              <a:off x="1446" y="3649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4" name="Rectangle 571"/>
            <p:cNvSpPr>
              <a:spLocks noChangeArrowheads="1"/>
            </p:cNvSpPr>
            <p:nvPr/>
          </p:nvSpPr>
          <p:spPr bwMode="auto">
            <a:xfrm>
              <a:off x="144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5" name="Rectangle 572"/>
            <p:cNvSpPr>
              <a:spLocks noChangeArrowheads="1"/>
            </p:cNvSpPr>
            <p:nvPr/>
          </p:nvSpPr>
          <p:spPr bwMode="auto">
            <a:xfrm>
              <a:off x="1466" y="3864"/>
              <a:ext cx="67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6" name="Rectangle 573"/>
            <p:cNvSpPr>
              <a:spLocks noChangeArrowheads="1"/>
            </p:cNvSpPr>
            <p:nvPr/>
          </p:nvSpPr>
          <p:spPr bwMode="auto">
            <a:xfrm>
              <a:off x="2142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7" name="Rectangle 574"/>
            <p:cNvSpPr>
              <a:spLocks noChangeArrowheads="1"/>
            </p:cNvSpPr>
            <p:nvPr/>
          </p:nvSpPr>
          <p:spPr bwMode="auto">
            <a:xfrm>
              <a:off x="2142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8" name="Rectangle 575"/>
            <p:cNvSpPr>
              <a:spLocks noChangeArrowheads="1"/>
            </p:cNvSpPr>
            <p:nvPr/>
          </p:nvSpPr>
          <p:spPr bwMode="auto">
            <a:xfrm>
              <a:off x="2162" y="3864"/>
              <a:ext cx="404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9" name="Rectangle 576"/>
            <p:cNvSpPr>
              <a:spLocks noChangeArrowheads="1"/>
            </p:cNvSpPr>
            <p:nvPr/>
          </p:nvSpPr>
          <p:spPr bwMode="auto">
            <a:xfrm>
              <a:off x="2566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0" name="Rectangle 577"/>
            <p:cNvSpPr>
              <a:spLocks noChangeArrowheads="1"/>
            </p:cNvSpPr>
            <p:nvPr/>
          </p:nvSpPr>
          <p:spPr bwMode="auto">
            <a:xfrm>
              <a:off x="256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1" name="Rectangle 578"/>
            <p:cNvSpPr>
              <a:spLocks noChangeArrowheads="1"/>
            </p:cNvSpPr>
            <p:nvPr/>
          </p:nvSpPr>
          <p:spPr bwMode="auto">
            <a:xfrm>
              <a:off x="2586" y="3864"/>
              <a:ext cx="40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2" name="Rectangle 579"/>
            <p:cNvSpPr>
              <a:spLocks noChangeArrowheads="1"/>
            </p:cNvSpPr>
            <p:nvPr/>
          </p:nvSpPr>
          <p:spPr bwMode="auto">
            <a:xfrm>
              <a:off x="2988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3" name="Rectangle 580"/>
            <p:cNvSpPr>
              <a:spLocks noChangeArrowheads="1"/>
            </p:cNvSpPr>
            <p:nvPr/>
          </p:nvSpPr>
          <p:spPr bwMode="auto">
            <a:xfrm>
              <a:off x="2988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4" name="Rectangle 581"/>
            <p:cNvSpPr>
              <a:spLocks noChangeArrowheads="1"/>
            </p:cNvSpPr>
            <p:nvPr/>
          </p:nvSpPr>
          <p:spPr bwMode="auto">
            <a:xfrm>
              <a:off x="3008" y="3864"/>
              <a:ext cx="448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5" name="Rectangle 582"/>
            <p:cNvSpPr>
              <a:spLocks noChangeArrowheads="1"/>
            </p:cNvSpPr>
            <p:nvPr/>
          </p:nvSpPr>
          <p:spPr bwMode="auto">
            <a:xfrm>
              <a:off x="3456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6" name="Rectangle 583"/>
            <p:cNvSpPr>
              <a:spLocks noChangeArrowheads="1"/>
            </p:cNvSpPr>
            <p:nvPr/>
          </p:nvSpPr>
          <p:spPr bwMode="auto">
            <a:xfrm>
              <a:off x="345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7" name="Rectangle 584"/>
            <p:cNvSpPr>
              <a:spLocks noChangeArrowheads="1"/>
            </p:cNvSpPr>
            <p:nvPr/>
          </p:nvSpPr>
          <p:spPr bwMode="auto">
            <a:xfrm>
              <a:off x="3476" y="3864"/>
              <a:ext cx="468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8" name="Rectangle 585"/>
            <p:cNvSpPr>
              <a:spLocks noChangeArrowheads="1"/>
            </p:cNvSpPr>
            <p:nvPr/>
          </p:nvSpPr>
          <p:spPr bwMode="auto">
            <a:xfrm>
              <a:off x="3944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9" name="Rectangle 586"/>
            <p:cNvSpPr>
              <a:spLocks noChangeArrowheads="1"/>
            </p:cNvSpPr>
            <p:nvPr/>
          </p:nvSpPr>
          <p:spPr bwMode="auto">
            <a:xfrm>
              <a:off x="3944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0" name="Rectangle 587"/>
            <p:cNvSpPr>
              <a:spLocks noChangeArrowheads="1"/>
            </p:cNvSpPr>
            <p:nvPr/>
          </p:nvSpPr>
          <p:spPr bwMode="auto">
            <a:xfrm>
              <a:off x="3964" y="3864"/>
              <a:ext cx="47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1" name="Rectangle 588"/>
            <p:cNvSpPr>
              <a:spLocks noChangeArrowheads="1"/>
            </p:cNvSpPr>
            <p:nvPr/>
          </p:nvSpPr>
          <p:spPr bwMode="auto">
            <a:xfrm>
              <a:off x="4434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2" name="Rectangle 589"/>
            <p:cNvSpPr>
              <a:spLocks noChangeArrowheads="1"/>
            </p:cNvSpPr>
            <p:nvPr/>
          </p:nvSpPr>
          <p:spPr bwMode="auto">
            <a:xfrm>
              <a:off x="4434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3" name="Rectangle 590"/>
            <p:cNvSpPr>
              <a:spLocks noChangeArrowheads="1"/>
            </p:cNvSpPr>
            <p:nvPr/>
          </p:nvSpPr>
          <p:spPr bwMode="auto">
            <a:xfrm>
              <a:off x="4454" y="3864"/>
              <a:ext cx="202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4" name="Rectangle 591"/>
            <p:cNvSpPr>
              <a:spLocks noChangeArrowheads="1"/>
            </p:cNvSpPr>
            <p:nvPr/>
          </p:nvSpPr>
          <p:spPr bwMode="auto">
            <a:xfrm>
              <a:off x="6476" y="3649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5" name="Rectangle 592"/>
            <p:cNvSpPr>
              <a:spLocks noChangeArrowheads="1"/>
            </p:cNvSpPr>
            <p:nvPr/>
          </p:nvSpPr>
          <p:spPr bwMode="auto">
            <a:xfrm>
              <a:off x="6476" y="3864"/>
              <a:ext cx="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6" name="Rectangle 593"/>
            <p:cNvSpPr>
              <a:spLocks noChangeArrowheads="1"/>
            </p:cNvSpPr>
            <p:nvPr/>
          </p:nvSpPr>
          <p:spPr bwMode="auto">
            <a:xfrm>
              <a:off x="680" y="3913"/>
              <a:ext cx="9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6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en-US" dirty="0"/>
              <a:t>冒泡排序过程和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  <a:r>
              <a:rPr lang="zh-CN" altLang="en-US" dirty="0" smtClean="0"/>
              <a:t>如下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23877"/>
              </p:ext>
            </p:extLst>
          </p:nvPr>
        </p:nvGraphicFramePr>
        <p:xfrm>
          <a:off x="556613" y="1213789"/>
          <a:ext cx="11202995" cy="3553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3043"/>
                <a:gridCol w="5209952"/>
              </a:tblGrid>
              <a:tr h="3188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-*- coding:utf-8 -*-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def bubbleSort(nums):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for i in range(len(nums) - 1):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for j in range(len(nums) - i - 1):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    if nums[j] &gt; nums[j+1]: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        nums[j], nums[j+1] = nums[j+1], nums[j]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print(nums)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return nums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nums = [7, 2, 5, 3, 1]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print(bubbleSort(nums))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设置中文编码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定义冒泡排序函数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外循环控制排序轮数（元素个数</a:t>
                      </a:r>
                      <a:r>
                        <a:rPr lang="en-US" sz="2000" kern="100">
                          <a:effectLst/>
                        </a:rPr>
                        <a:t>-1</a:t>
                      </a:r>
                      <a:r>
                        <a:rPr lang="zh-CN" sz="2000" kern="10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内循环负责</a:t>
                      </a:r>
                      <a:r>
                        <a:rPr lang="en-US" sz="2000" kern="100">
                          <a:effectLst/>
                        </a:rPr>
                        <a:t>2</a:t>
                      </a:r>
                      <a:r>
                        <a:rPr lang="zh-CN" sz="2000" kern="100">
                          <a:effectLst/>
                        </a:rPr>
                        <a:t>个元素的比较，ｊ为下标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判断</a:t>
                      </a:r>
                      <a:r>
                        <a:rPr lang="en-US" sz="2000" kern="100">
                          <a:effectLst/>
                        </a:rPr>
                        <a:t>2</a:t>
                      </a:r>
                      <a:r>
                        <a:rPr lang="zh-CN" sz="2000" kern="100">
                          <a:effectLst/>
                        </a:rPr>
                        <a:t>个元素大小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交换</a:t>
                      </a:r>
                      <a:r>
                        <a:rPr lang="en-US" sz="2000" kern="100">
                          <a:effectLst/>
                        </a:rPr>
                        <a:t>2</a:t>
                      </a:r>
                      <a:r>
                        <a:rPr lang="zh-CN" sz="2000" kern="100">
                          <a:effectLst/>
                        </a:rPr>
                        <a:t>个元素的位置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输出每一轮冒泡排序的结果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函数返回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定义初始元素列表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</a:t>
                      </a:r>
                      <a:r>
                        <a:rPr lang="zh-CN" sz="2000" kern="100">
                          <a:effectLst/>
                        </a:rPr>
                        <a:t>调用冒泡排序函数，输出排序结果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65221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&gt;&gt;&gt; [2, 5, 3, 1, 7]   [2, 3, 1, 5, 7]   [2, 1, 3, 5, 7]   [1, 2, 3, 5, 7]   [1, 2, 3, 5, 7]   # </a:t>
                      </a:r>
                      <a:r>
                        <a:rPr lang="zh-CN" sz="2000" kern="100" dirty="0">
                          <a:effectLst/>
                        </a:rPr>
                        <a:t>输出排序结果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2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】冒泡排序</a:t>
            </a:r>
            <a:r>
              <a:rPr lang="zh-CN" altLang="en-US" dirty="0" smtClean="0"/>
              <a:t>动画演示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677" y="1201150"/>
            <a:ext cx="3924817" cy="46607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160" y="1903228"/>
            <a:ext cx="3724901" cy="37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冒泡排序</a:t>
            </a:r>
            <a:r>
              <a:rPr lang="zh-CN" altLang="zh-CN" b="1" dirty="0"/>
              <a:t>算法分析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冒泡排序</a:t>
            </a:r>
            <a:r>
              <a:rPr lang="zh-CN" altLang="zh-CN" dirty="0"/>
              <a:t>是最简单的算法。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缺点：运行</a:t>
            </a:r>
            <a:r>
              <a:rPr lang="zh-CN" altLang="zh-CN" dirty="0" smtClean="0"/>
              <a:t>效率低。</a:t>
            </a:r>
            <a:endParaRPr lang="zh-CN" altLang="zh-CN" dirty="0"/>
          </a:p>
          <a:p>
            <a:pPr lvl="1"/>
            <a:r>
              <a:rPr lang="zh-CN" altLang="en-US" dirty="0" smtClean="0"/>
              <a:t>优点：</a:t>
            </a:r>
            <a:r>
              <a:rPr lang="zh-CN" altLang="zh-CN" dirty="0" smtClean="0"/>
              <a:t>不</a:t>
            </a:r>
            <a:r>
              <a:rPr lang="zh-CN" altLang="zh-CN" dirty="0"/>
              <a:t>需要占用太多的内存</a:t>
            </a:r>
            <a:r>
              <a:rPr lang="zh-CN" altLang="zh-CN" dirty="0" smtClean="0"/>
              <a:t>空间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空间</a:t>
            </a:r>
            <a:r>
              <a:rPr lang="zh-CN" altLang="zh-CN" dirty="0"/>
              <a:t>复杂度为</a:t>
            </a:r>
            <a:r>
              <a:rPr lang="en-US" altLang="zh-CN" dirty="0"/>
              <a:t>O</a:t>
            </a: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时间复杂度：</a:t>
            </a:r>
            <a:endParaRPr lang="zh-CN" altLang="zh-CN" dirty="0"/>
          </a:p>
          <a:p>
            <a:pPr lvl="2"/>
            <a:r>
              <a:rPr lang="zh-CN" altLang="zh-CN" dirty="0"/>
              <a:t>在</a:t>
            </a:r>
            <a:r>
              <a:rPr lang="zh-CN" altLang="zh-CN" dirty="0" smtClean="0"/>
              <a:t>最好情况</a:t>
            </a:r>
            <a:r>
              <a:rPr lang="zh-CN" altLang="zh-CN" dirty="0"/>
              <a:t>下，</a:t>
            </a:r>
            <a:r>
              <a:rPr lang="zh-CN" altLang="zh-CN" dirty="0" smtClean="0"/>
              <a:t>元素是</a:t>
            </a:r>
            <a:r>
              <a:rPr lang="zh-CN" altLang="zh-CN" dirty="0"/>
              <a:t>有序的</a:t>
            </a:r>
            <a:r>
              <a:rPr lang="zh-CN" altLang="zh-CN" dirty="0" smtClean="0"/>
              <a:t>，共</a:t>
            </a:r>
            <a:r>
              <a:rPr lang="zh-CN" altLang="zh-CN" dirty="0"/>
              <a:t>比较</a:t>
            </a:r>
            <a:r>
              <a:rPr lang="en-US" altLang="zh-CN" dirty="0"/>
              <a:t>n-1</a:t>
            </a:r>
            <a:r>
              <a:rPr lang="zh-CN" altLang="zh-CN" dirty="0"/>
              <a:t>次，无需</a:t>
            </a:r>
            <a:r>
              <a:rPr lang="zh-CN" altLang="zh-CN" dirty="0" smtClean="0"/>
              <a:t>交换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在最坏情况</a:t>
            </a:r>
            <a:r>
              <a:rPr lang="zh-CN" altLang="zh-CN" dirty="0"/>
              <a:t>下，元素逆序排列</a:t>
            </a:r>
            <a:r>
              <a:rPr lang="zh-CN" altLang="zh-CN" dirty="0" smtClean="0"/>
              <a:t>，共</a:t>
            </a:r>
            <a:r>
              <a:rPr lang="zh-CN" altLang="zh-CN" dirty="0"/>
              <a:t>需做</a:t>
            </a:r>
            <a:r>
              <a:rPr lang="en-US" altLang="zh-CN" dirty="0"/>
              <a:t>n</a:t>
            </a:r>
            <a:r>
              <a:rPr lang="zh-CN" altLang="zh-CN" dirty="0"/>
              <a:t>（</a:t>
            </a:r>
            <a:r>
              <a:rPr lang="en-US" altLang="zh-CN" dirty="0"/>
              <a:t>n-1</a:t>
            </a:r>
            <a:r>
              <a:rPr lang="zh-CN" altLang="zh-CN" dirty="0"/>
              <a:t>）</a:t>
            </a:r>
            <a:r>
              <a:rPr lang="en-US" altLang="zh-CN" dirty="0"/>
              <a:t>/2</a:t>
            </a:r>
            <a:r>
              <a:rPr lang="zh-CN" altLang="zh-CN" dirty="0"/>
              <a:t>次比较和</a:t>
            </a:r>
            <a:r>
              <a:rPr lang="zh-CN" altLang="zh-CN" dirty="0" smtClean="0"/>
              <a:t>交换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时间</a:t>
            </a:r>
            <a:r>
              <a:rPr lang="zh-CN" altLang="zh-CN" dirty="0"/>
              <a:t>复杂度为</a:t>
            </a:r>
            <a:r>
              <a:rPr lang="en-US" altLang="zh-CN" dirty="0"/>
              <a:t>O</a:t>
            </a:r>
            <a:r>
              <a:rPr lang="zh-CN" altLang="zh-CN" dirty="0"/>
              <a:t>（</a:t>
            </a:r>
            <a:r>
              <a:rPr lang="en-US" altLang="zh-CN" dirty="0"/>
              <a:t>n</a:t>
            </a:r>
            <a:r>
              <a:rPr lang="en-US" altLang="zh-CN" baseline="30000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扑克牌</a:t>
            </a:r>
            <a:r>
              <a:rPr lang="zh-CN" altLang="zh-CN" b="1"/>
              <a:t>的排序方法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右手从</a:t>
            </a:r>
            <a:r>
              <a:rPr lang="zh-CN" altLang="zh-CN"/>
              <a:t>桌上</a:t>
            </a:r>
            <a:r>
              <a:rPr lang="zh-CN" altLang="zh-CN" smtClean="0"/>
              <a:t>摸一</a:t>
            </a:r>
            <a:r>
              <a:rPr lang="zh-CN" altLang="zh-CN"/>
              <a:t>张牌，并将它插入左手牌中的正确</a:t>
            </a:r>
            <a:r>
              <a:rPr lang="zh-CN" altLang="zh-CN" smtClean="0"/>
              <a:t>位置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为了找到正确</a:t>
            </a:r>
            <a:r>
              <a:rPr lang="zh-CN" altLang="zh-CN"/>
              <a:t>位置，要将它与手中已有的牌从右到左进行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无论</a:t>
            </a:r>
            <a:r>
              <a:rPr lang="zh-CN" altLang="zh-CN"/>
              <a:t>什么时候，左手中都是已经排好序的扑克牌。</a:t>
            </a:r>
          </a:p>
          <a:p>
            <a:pPr lvl="1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498" y="2648946"/>
            <a:ext cx="4752223" cy="32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插入排序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800" dirty="0" smtClean="0"/>
          </a:p>
          <a:p>
            <a:pPr marL="0" lvl="1" indent="0">
              <a:buNone/>
            </a:pPr>
            <a:r>
              <a:rPr lang="zh-CN" altLang="zh-CN" dirty="0" smtClean="0"/>
              <a:t>【例】元素为</a:t>
            </a:r>
            <a:r>
              <a:rPr lang="zh-CN" altLang="zh-CN" dirty="0"/>
              <a:t>：</a:t>
            </a:r>
            <a:r>
              <a:rPr lang="en-US" altLang="zh-CN" dirty="0"/>
              <a:t>{7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1}</a:t>
            </a:r>
            <a:r>
              <a:rPr lang="zh-CN" altLang="zh-CN" dirty="0" smtClean="0"/>
              <a:t>，插入排序</a:t>
            </a:r>
            <a:r>
              <a:rPr lang="zh-CN" altLang="zh-CN" dirty="0"/>
              <a:t>过程如</a:t>
            </a:r>
            <a:r>
              <a:rPr lang="zh-CN" altLang="zh-CN" dirty="0" smtClean="0"/>
              <a:t>表所</a:t>
            </a:r>
            <a:r>
              <a:rPr lang="zh-CN" altLang="zh-CN" dirty="0"/>
              <a:t>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20087"/>
              </p:ext>
            </p:extLst>
          </p:nvPr>
        </p:nvGraphicFramePr>
        <p:xfrm>
          <a:off x="155575" y="1627393"/>
          <a:ext cx="11859216" cy="4050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4086"/>
                <a:gridCol w="697067"/>
                <a:gridCol w="843819"/>
                <a:gridCol w="730086"/>
                <a:gridCol w="656712"/>
                <a:gridCol w="701959"/>
                <a:gridCol w="618800"/>
                <a:gridCol w="6126687"/>
              </a:tblGrid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指针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元素插入排序过程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a[2]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a[3]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a[4]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a[5]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a[i]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作为元素存储单元，</a:t>
                      </a: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为临时变量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初始状态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，将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，作为已排序好的元素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key=2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key=5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2&lt;key&lt;7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key=3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2&lt;key&lt;5&lt;7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757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key=1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key&lt;2&lt;3&lt;5&lt;7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2-3-5-7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算法</a:t>
            </a:r>
            <a:r>
              <a:rPr lang="zh-CN" altLang="en-US" dirty="0" smtClean="0"/>
              <a:t>表示形式：</a:t>
            </a:r>
            <a:r>
              <a:rPr lang="zh-CN" altLang="zh-CN" dirty="0" smtClean="0"/>
              <a:t>自然语言</a:t>
            </a:r>
            <a:r>
              <a:rPr lang="zh-CN" altLang="zh-CN" dirty="0"/>
              <a:t>，伪代码，流程图，</a:t>
            </a:r>
            <a:r>
              <a:rPr lang="en-US" altLang="zh-CN" dirty="0"/>
              <a:t>N-S</a:t>
            </a:r>
            <a:r>
              <a:rPr lang="zh-CN" altLang="zh-CN" dirty="0"/>
              <a:t>图，</a:t>
            </a:r>
            <a:r>
              <a:rPr lang="en-US" altLang="zh-CN" dirty="0"/>
              <a:t>PAD</a:t>
            </a:r>
            <a:r>
              <a:rPr lang="zh-CN" altLang="zh-CN" dirty="0"/>
              <a:t>图，程序</a:t>
            </a:r>
            <a:r>
              <a:rPr lang="zh-CN" altLang="zh-CN" dirty="0" smtClean="0"/>
              <a:t>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zh-CN" altLang="zh-CN" b="1" dirty="0"/>
              <a:t>自然语言表示算法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简单</a:t>
            </a:r>
            <a:r>
              <a:rPr lang="zh-CN" altLang="zh-CN" dirty="0"/>
              <a:t>，</a:t>
            </a:r>
            <a:r>
              <a:rPr lang="zh-CN" altLang="zh-CN" dirty="0" smtClean="0"/>
              <a:t>便于阅读。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</a:t>
            </a:r>
            <a:r>
              <a:rPr lang="zh-CN" altLang="zh-CN" dirty="0" smtClean="0"/>
              <a:t>文字</a:t>
            </a:r>
            <a:r>
              <a:rPr lang="zh-CN" altLang="zh-CN" dirty="0"/>
              <a:t>冗长，容易出现</a:t>
            </a:r>
            <a:r>
              <a:rPr lang="zh-CN" altLang="zh-CN" dirty="0" smtClean="0"/>
              <a:t>歧义。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【例】用</a:t>
            </a:r>
            <a:r>
              <a:rPr lang="zh-CN" altLang="zh-CN" dirty="0"/>
              <a:t>自然语言描述计算并输出</a:t>
            </a:r>
            <a:r>
              <a:rPr lang="en-US" altLang="zh-CN" dirty="0"/>
              <a:t>z=x</a:t>
            </a:r>
            <a:r>
              <a:rPr lang="zh-CN" altLang="zh-CN" dirty="0"/>
              <a:t>÷</a:t>
            </a:r>
            <a:r>
              <a:rPr lang="en-US" altLang="zh-CN" dirty="0"/>
              <a:t>y</a:t>
            </a:r>
            <a:r>
              <a:rPr lang="zh-CN" altLang="zh-CN" dirty="0"/>
              <a:t>的</a:t>
            </a:r>
            <a:r>
              <a:rPr lang="zh-CN" altLang="zh-CN" dirty="0" smtClean="0"/>
              <a:t>流程：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）输入变量</a:t>
            </a:r>
            <a:r>
              <a:rPr lang="en-US" altLang="zh-CN" dirty="0"/>
              <a:t>x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）判断</a:t>
            </a:r>
            <a:r>
              <a:rPr lang="en-US" altLang="zh-CN" dirty="0"/>
              <a:t>y</a:t>
            </a:r>
            <a:r>
              <a:rPr lang="zh-CN" altLang="zh-CN" dirty="0"/>
              <a:t>是否为</a:t>
            </a:r>
            <a:r>
              <a:rPr lang="en-US" altLang="zh-CN" dirty="0"/>
              <a:t>0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）如果</a:t>
            </a:r>
            <a:r>
              <a:rPr lang="en-US" altLang="zh-CN" dirty="0"/>
              <a:t>y=0</a:t>
            </a:r>
            <a:r>
              <a:rPr lang="zh-CN" altLang="zh-CN" dirty="0"/>
              <a:t>，则输出出错提示信息；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）否则计算</a:t>
            </a:r>
            <a:r>
              <a:rPr lang="en-US" altLang="zh-CN" dirty="0"/>
              <a:t>z=x/y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）输出</a:t>
            </a:r>
            <a:r>
              <a:rPr lang="en-US" altLang="zh-CN" dirty="0"/>
              <a:t>z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1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 smtClean="0"/>
              <a:t>插入排序</a:t>
            </a:r>
            <a:r>
              <a:rPr lang="zh-CN" altLang="zh-CN" sz="2400" dirty="0"/>
              <a:t>过程和</a:t>
            </a:r>
            <a:r>
              <a:rPr lang="en-US" altLang="zh-CN" sz="2400" dirty="0"/>
              <a:t>Python</a:t>
            </a:r>
            <a:r>
              <a:rPr lang="zh-CN" altLang="zh-CN" sz="2400" dirty="0"/>
              <a:t>程序如下。</a:t>
            </a:r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573708"/>
              </p:ext>
            </p:extLst>
          </p:nvPr>
        </p:nvGraphicFramePr>
        <p:xfrm>
          <a:off x="701733" y="1204219"/>
          <a:ext cx="11057875" cy="4286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7875"/>
              </a:tblGrid>
              <a:tr h="394193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 -*- coding:utf-8 -*-  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# </a:t>
                      </a:r>
                      <a:r>
                        <a:rPr lang="zh-CN" sz="2000" kern="100" dirty="0">
                          <a:effectLst/>
                        </a:rPr>
                        <a:t>设置中文编码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def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insertSort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):  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# </a:t>
                      </a:r>
                      <a:r>
                        <a:rPr lang="zh-CN" sz="2000" kern="100" dirty="0">
                          <a:effectLst/>
                        </a:rPr>
                        <a:t>定义插入排序函数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for </a:t>
                      </a:r>
                      <a:r>
                        <a:rPr lang="en-US" sz="2000" kern="100" dirty="0" err="1">
                          <a:effectLst/>
                        </a:rPr>
                        <a:t>i</a:t>
                      </a:r>
                      <a:r>
                        <a:rPr lang="en-US" sz="2000" kern="100" dirty="0">
                          <a:effectLst/>
                        </a:rPr>
                        <a:t> in range(</a:t>
                      </a:r>
                      <a:r>
                        <a:rPr lang="en-US" sz="2000" kern="100" dirty="0" err="1">
                          <a:effectLst/>
                        </a:rPr>
                        <a:t>len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)):        </a:t>
                      </a:r>
                      <a:r>
                        <a:rPr lang="en-US" sz="2000" kern="100" dirty="0" smtClean="0">
                          <a:effectLst/>
                        </a:rPr>
                        <a:t>         # </a:t>
                      </a:r>
                      <a:r>
                        <a:rPr lang="zh-CN" sz="2000" kern="100" dirty="0">
                          <a:effectLst/>
                        </a:rPr>
                        <a:t>外循环控制排序轮数（元素个数</a:t>
                      </a:r>
                      <a:r>
                        <a:rPr lang="zh-CN" sz="2000" kern="100" dirty="0" smtClean="0">
                          <a:effectLst/>
                        </a:rPr>
                        <a:t>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        key = </a:t>
                      </a:r>
                      <a:r>
                        <a:rPr lang="en-US" sz="2000" kern="100" dirty="0" err="1" smtClean="0">
                          <a:effectLst/>
                        </a:rPr>
                        <a:t>i</a:t>
                      </a:r>
                      <a:r>
                        <a:rPr lang="en-US" sz="2000" kern="100" dirty="0" smtClean="0">
                          <a:effectLst/>
                        </a:rPr>
                        <a:t>                                                # </a:t>
                      </a:r>
                      <a:r>
                        <a:rPr lang="zh-CN" sz="2000" kern="100" dirty="0" smtClean="0">
                          <a:effectLst/>
                        </a:rPr>
                        <a:t>插入元素指针</a:t>
                      </a:r>
                      <a:r>
                        <a:rPr lang="en-US" sz="2000" kern="100" dirty="0" smtClean="0">
                          <a:effectLst/>
                        </a:rPr>
                        <a:t>key</a:t>
                      </a:r>
                      <a:r>
                        <a:rPr lang="zh-CN" sz="2000" kern="100" dirty="0" smtClean="0">
                          <a:effectLst/>
                        </a:rPr>
                        <a:t>赋值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</a:rPr>
                        <a:t>        </a:t>
                      </a:r>
                      <a:r>
                        <a:rPr lang="en-US" sz="2000" kern="100" dirty="0">
                          <a:effectLst/>
                        </a:rPr>
                        <a:t>while key &gt; 0: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        # </a:t>
                      </a:r>
                      <a:r>
                        <a:rPr lang="zh-CN" sz="2000" kern="100" dirty="0">
                          <a:effectLst/>
                        </a:rPr>
                        <a:t>内循环负责</a:t>
                      </a:r>
                      <a:r>
                        <a:rPr lang="en-US" sz="2000" kern="100" dirty="0">
                          <a:effectLst/>
                        </a:rPr>
                        <a:t>2</a:t>
                      </a:r>
                      <a:r>
                        <a:rPr lang="zh-CN" sz="2000" kern="100" dirty="0">
                          <a:effectLst/>
                        </a:rPr>
                        <a:t>个元素的比较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    if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[key-1] &gt;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[key]:     # </a:t>
                      </a:r>
                      <a:r>
                        <a:rPr lang="zh-CN" sz="2000" kern="100" dirty="0">
                          <a:effectLst/>
                        </a:rPr>
                        <a:t>判断</a:t>
                      </a:r>
                      <a:r>
                        <a:rPr lang="en-US" sz="2000" kern="100" dirty="0">
                          <a:effectLst/>
                        </a:rPr>
                        <a:t>2</a:t>
                      </a:r>
                      <a:r>
                        <a:rPr lang="zh-CN" sz="2000" kern="100" dirty="0">
                          <a:effectLst/>
                        </a:rPr>
                        <a:t>个元素大小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       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[key-1],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[key] =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[key],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[key-1]  </a:t>
                      </a:r>
                      <a:r>
                        <a:rPr lang="en-US" sz="2000" kern="100" dirty="0" smtClean="0">
                          <a:effectLst/>
                        </a:rPr>
                        <a:t>   # </a:t>
                      </a:r>
                      <a:r>
                        <a:rPr lang="zh-CN" sz="2000" kern="100" dirty="0">
                          <a:effectLst/>
                        </a:rPr>
                        <a:t>交换</a:t>
                      </a:r>
                      <a:r>
                        <a:rPr lang="en-US" sz="2000" kern="100" dirty="0">
                          <a:effectLst/>
                        </a:rPr>
                        <a:t>2</a:t>
                      </a:r>
                      <a:r>
                        <a:rPr lang="zh-CN" sz="2000" kern="100" dirty="0">
                          <a:effectLst/>
                        </a:rPr>
                        <a:t>个元素的位置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    key -= 1 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             # </a:t>
                      </a:r>
                      <a:r>
                        <a:rPr lang="zh-CN" sz="2000" kern="100" dirty="0">
                          <a:effectLst/>
                        </a:rPr>
                        <a:t>移动指针</a:t>
                      </a:r>
                      <a:r>
                        <a:rPr lang="en-US" sz="2000" kern="100" dirty="0">
                          <a:effectLst/>
                        </a:rPr>
                        <a:t>key</a:t>
                      </a:r>
                      <a:r>
                        <a:rPr lang="zh-CN" sz="2000" kern="100" dirty="0">
                          <a:effectLst/>
                        </a:rPr>
                        <a:t>位置，</a:t>
                      </a:r>
                      <a:r>
                        <a:rPr lang="en-US" sz="2000" kern="100" dirty="0">
                          <a:effectLst/>
                        </a:rPr>
                        <a:t>key=key-1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print(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)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          </a:t>
                      </a: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输出每一轮插入排序的结果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return 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     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        </a:t>
                      </a: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函数返回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 = [7, 2, 5, 3, 1]                       </a:t>
                      </a:r>
                      <a:r>
                        <a:rPr lang="en-US" sz="2000" kern="100" dirty="0" smtClean="0">
                          <a:effectLst/>
                        </a:rPr>
                        <a:t>      # </a:t>
                      </a:r>
                      <a:r>
                        <a:rPr lang="zh-CN" sz="2000" kern="100" dirty="0">
                          <a:effectLst/>
                        </a:rPr>
                        <a:t>定义初始元素列表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print(</a:t>
                      </a:r>
                      <a:r>
                        <a:rPr lang="en-US" sz="2000" kern="100" dirty="0" err="1">
                          <a:effectLst/>
                        </a:rPr>
                        <a:t>insertSort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nums</a:t>
                      </a:r>
                      <a:r>
                        <a:rPr lang="en-US" sz="2000" kern="100" dirty="0">
                          <a:effectLst/>
                        </a:rPr>
                        <a:t>))                   </a:t>
                      </a:r>
                      <a:r>
                        <a:rPr lang="en-US" sz="2000" kern="100" dirty="0" smtClean="0">
                          <a:effectLst/>
                        </a:rPr>
                        <a:t>    </a:t>
                      </a:r>
                      <a:r>
                        <a:rPr lang="en-US" sz="2000" kern="100" dirty="0">
                          <a:effectLst/>
                        </a:rPr>
                        <a:t># </a:t>
                      </a:r>
                      <a:r>
                        <a:rPr lang="zh-CN" sz="2000" kern="100" dirty="0">
                          <a:effectLst/>
                        </a:rPr>
                        <a:t>调用插入排序函数，输出排序结果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449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&gt;&gt;&gt; [7, 2, 5, 3, 1]  [2, 7, 5, 3, 1]  [2, 5, 7, 3, 1]  [2, 3, 5, 7, 1]  [1, 2, 3, 5, 7]  [1, 2, 3, 5, 7]  </a:t>
                      </a:r>
                      <a:r>
                        <a:rPr lang="en-US" sz="2000" kern="100" dirty="0" smtClean="0">
                          <a:effectLst/>
                        </a:rPr>
                        <a:t>   # </a:t>
                      </a:r>
                      <a:r>
                        <a:rPr lang="zh-CN" sz="2000" kern="100" dirty="0">
                          <a:effectLst/>
                        </a:rPr>
                        <a:t>输出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</a:t>
            </a:r>
            <a:r>
              <a:rPr lang="zh-CN" altLang="zh-CN" dirty="0"/>
              <a:t>插入排序</a:t>
            </a:r>
            <a:r>
              <a:rPr lang="zh-CN" altLang="en-US" dirty="0" smtClean="0"/>
              <a:t>动画</a:t>
            </a:r>
            <a:r>
              <a:rPr lang="zh-CN" altLang="en-US" dirty="0"/>
              <a:t>演示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449" y="1770173"/>
            <a:ext cx="3878977" cy="2327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582" y="1352513"/>
            <a:ext cx="2745046" cy="2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插入</a:t>
            </a:r>
            <a:r>
              <a:rPr lang="en-US" altLang="zh-CN" b="1" dirty="0" err="1" smtClean="0"/>
              <a:t>排序</a:t>
            </a:r>
            <a:r>
              <a:rPr lang="zh-CN" altLang="zh-CN" b="1" dirty="0"/>
              <a:t>算法分析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比较</a:t>
            </a:r>
            <a:r>
              <a:rPr lang="zh-CN" altLang="zh-CN" dirty="0"/>
              <a:t>次数</a:t>
            </a:r>
            <a:r>
              <a:rPr lang="zh-CN" altLang="zh-CN" dirty="0" smtClean="0"/>
              <a:t>和移动</a:t>
            </a:r>
            <a:r>
              <a:rPr lang="zh-CN" altLang="zh-CN" dirty="0"/>
              <a:t>次数与</a:t>
            </a:r>
            <a:r>
              <a:rPr lang="zh-CN" altLang="zh-CN" dirty="0" smtClean="0"/>
              <a:t>元素初始</a:t>
            </a:r>
            <a:r>
              <a:rPr lang="zh-CN" altLang="zh-CN" dirty="0"/>
              <a:t>排列有关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最好情况</a:t>
            </a:r>
            <a:r>
              <a:rPr lang="zh-CN" altLang="zh-CN" dirty="0"/>
              <a:t>下</a:t>
            </a:r>
            <a:r>
              <a:rPr lang="zh-CN" altLang="zh-CN" dirty="0" smtClean="0"/>
              <a:t>，元素已有序</a:t>
            </a:r>
            <a:r>
              <a:rPr lang="zh-CN" altLang="zh-CN" dirty="0"/>
              <a:t>排列</a:t>
            </a:r>
            <a:r>
              <a:rPr lang="zh-CN" altLang="zh-CN" dirty="0" smtClean="0"/>
              <a:t>，比较</a:t>
            </a:r>
            <a:r>
              <a:rPr lang="zh-CN" altLang="zh-CN" dirty="0"/>
              <a:t>次数为</a:t>
            </a:r>
            <a:r>
              <a:rPr lang="en-US" altLang="zh-CN" dirty="0"/>
              <a:t>n-1</a:t>
            </a:r>
            <a:r>
              <a:rPr lang="zh-CN" altLang="zh-CN" dirty="0" smtClean="0"/>
              <a:t>，算法</a:t>
            </a:r>
            <a:r>
              <a:rPr lang="zh-CN" altLang="zh-CN" dirty="0"/>
              <a:t>复杂度为</a:t>
            </a:r>
            <a:r>
              <a:rPr lang="en-US" altLang="zh-CN" dirty="0"/>
              <a:t>O(n)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平均</a:t>
            </a:r>
            <a:r>
              <a:rPr lang="zh-CN" altLang="zh-CN" dirty="0"/>
              <a:t>情况下，</a:t>
            </a:r>
            <a:r>
              <a:rPr lang="zh-CN" altLang="zh-CN" dirty="0" smtClean="0"/>
              <a:t>元素比较次数为</a:t>
            </a:r>
            <a:r>
              <a:rPr lang="en-US" altLang="zh-CN" dirty="0"/>
              <a:t>n2/4</a:t>
            </a:r>
            <a:r>
              <a:rPr lang="zh-CN" altLang="zh-CN" dirty="0"/>
              <a:t>，算法复杂度为</a:t>
            </a:r>
            <a:r>
              <a:rPr lang="en-US" altLang="zh-CN" dirty="0"/>
              <a:t>O(n)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最坏情况</a:t>
            </a:r>
            <a:r>
              <a:rPr lang="zh-CN" altLang="en-US" dirty="0" smtClean="0"/>
              <a:t>下，</a:t>
            </a:r>
            <a:r>
              <a:rPr lang="zh-CN" altLang="zh-CN" dirty="0" smtClean="0"/>
              <a:t>元素</a:t>
            </a:r>
            <a:r>
              <a:rPr lang="zh-CN" altLang="zh-CN" dirty="0"/>
              <a:t>逆序排列</a:t>
            </a:r>
            <a:r>
              <a:rPr lang="zh-CN" altLang="zh-CN" dirty="0" smtClean="0"/>
              <a:t>，时间</a:t>
            </a:r>
            <a:r>
              <a:rPr lang="zh-CN" altLang="en-US" dirty="0" smtClean="0"/>
              <a:t>复杂度为</a:t>
            </a:r>
            <a:r>
              <a:rPr lang="en-US" altLang="zh-CN" dirty="0" smtClean="0"/>
              <a:t>O(n</a:t>
            </a:r>
            <a:r>
              <a:rPr lang="en-US" altLang="zh-CN" baseline="30000" dirty="0" smtClean="0"/>
              <a:t>2</a:t>
            </a:r>
            <a:r>
              <a:rPr lang="en-US" altLang="zh-CN" dirty="0"/>
              <a:t>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插入排序</a:t>
            </a:r>
            <a:r>
              <a:rPr lang="zh-CN" altLang="zh-CN" dirty="0"/>
              <a:t>是一种稳定的排序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算法简单，是较好</a:t>
            </a:r>
            <a:r>
              <a:rPr lang="zh-CN" altLang="zh-CN" dirty="0"/>
              <a:t>的排序方法。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6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快速排序效率</a:t>
            </a:r>
            <a:r>
              <a:rPr lang="zh-CN" altLang="zh-CN" dirty="0"/>
              <a:t>高</a:t>
            </a:r>
            <a:r>
              <a:rPr lang="zh-CN" altLang="zh-CN" dirty="0" smtClean="0"/>
              <a:t>，广泛</a:t>
            </a:r>
            <a:r>
              <a:rPr lang="zh-CN" altLang="zh-CN" dirty="0"/>
              <a:t>应用</a:t>
            </a:r>
            <a:r>
              <a:rPr lang="zh-CN" altLang="zh-CN" dirty="0" smtClean="0"/>
              <a:t>于数据库</a:t>
            </a:r>
            <a:r>
              <a:rPr lang="zh-CN" altLang="zh-CN" dirty="0"/>
              <a:t>排序、列表排序、查询排序中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err="1" smtClean="0"/>
              <a:t>快速排序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【例】对</a:t>
            </a:r>
            <a:r>
              <a:rPr lang="zh-CN" altLang="zh-CN" dirty="0"/>
              <a:t>列表</a:t>
            </a:r>
            <a:r>
              <a:rPr lang="en-US" altLang="zh-CN" dirty="0"/>
              <a:t>{6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7</a:t>
            </a:r>
            <a:r>
              <a:rPr lang="zh-CN" altLang="zh-CN" dirty="0"/>
              <a:t>，</a:t>
            </a:r>
            <a:r>
              <a:rPr lang="en-US" altLang="zh-CN" dirty="0"/>
              <a:t>9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4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10</a:t>
            </a:r>
            <a:r>
              <a:rPr lang="zh-CN" altLang="zh-CN" dirty="0"/>
              <a:t>，</a:t>
            </a:r>
            <a:r>
              <a:rPr lang="en-US" altLang="zh-CN" dirty="0" smtClean="0"/>
              <a:t>8}</a:t>
            </a:r>
            <a:r>
              <a:rPr lang="zh-CN" altLang="zh-CN" dirty="0" smtClean="0"/>
              <a:t>进行</a:t>
            </a:r>
            <a:r>
              <a:rPr lang="zh-CN" altLang="zh-CN" dirty="0"/>
              <a:t>快速排序。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）选择</a:t>
            </a:r>
            <a:r>
              <a:rPr lang="zh-CN" altLang="zh-CN" dirty="0"/>
              <a:t>左边第</a:t>
            </a:r>
            <a:r>
              <a:rPr lang="en-US" altLang="zh-CN" dirty="0"/>
              <a:t>1</a:t>
            </a:r>
            <a:r>
              <a:rPr lang="zh-CN" altLang="zh-CN" dirty="0"/>
              <a:t>个数</a:t>
            </a:r>
            <a:r>
              <a:rPr lang="en-US" altLang="zh-CN" dirty="0"/>
              <a:t>6</a:t>
            </a:r>
            <a:r>
              <a:rPr lang="zh-CN" altLang="zh-CN" dirty="0"/>
              <a:t>作为</a:t>
            </a:r>
            <a:r>
              <a:rPr lang="zh-CN" altLang="zh-CN" dirty="0">
                <a:solidFill>
                  <a:srgbClr val="C00000"/>
                </a:solidFill>
              </a:rPr>
              <a:t>基准数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 smtClean="0"/>
              <a:t>）定义变量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和</a:t>
            </a:r>
            <a:r>
              <a:rPr lang="en-US" altLang="zh-CN" dirty="0" smtClean="0"/>
              <a:t> j </a:t>
            </a:r>
            <a:r>
              <a:rPr lang="zh-CN" altLang="en-US" dirty="0" smtClean="0"/>
              <a:t>作为</a:t>
            </a:r>
            <a:r>
              <a:rPr lang="zh-CN" altLang="zh-CN" dirty="0"/>
              <a:t>指针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    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指向序列最左边数字</a:t>
            </a:r>
            <a:r>
              <a:rPr lang="en-US" altLang="zh-CN" dirty="0" smtClean="0"/>
              <a:t>6</a:t>
            </a:r>
            <a:r>
              <a:rPr lang="zh-CN" altLang="zh-CN" dirty="0" smtClean="0"/>
              <a:t>（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r>
              <a:rPr lang="zh-CN" altLang="zh-CN" dirty="0" smtClean="0"/>
              <a:t>） ；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     j </a:t>
            </a:r>
            <a:r>
              <a:rPr lang="zh-CN" altLang="zh-CN" dirty="0" smtClean="0"/>
              <a:t>指向</a:t>
            </a:r>
            <a:r>
              <a:rPr lang="zh-CN" altLang="zh-CN" dirty="0"/>
              <a:t>序列的最</a:t>
            </a:r>
            <a:r>
              <a:rPr lang="zh-CN" altLang="zh-CN" dirty="0" smtClean="0"/>
              <a:t>右边</a:t>
            </a:r>
            <a:r>
              <a:rPr lang="zh-CN" altLang="zh-CN" dirty="0"/>
              <a:t>数字</a:t>
            </a:r>
            <a:r>
              <a:rPr lang="en-US" altLang="zh-CN" dirty="0"/>
              <a:t>8</a:t>
            </a:r>
            <a:r>
              <a:rPr lang="zh-CN" altLang="zh-CN" dirty="0" smtClean="0"/>
              <a:t>（</a:t>
            </a:r>
            <a:r>
              <a:rPr lang="en-US" altLang="zh-CN" dirty="0"/>
              <a:t>j=10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marL="360000" lvl="2" indent="0">
              <a:buNone/>
            </a:pP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407619"/>
              </p:ext>
            </p:extLst>
          </p:nvPr>
        </p:nvGraphicFramePr>
        <p:xfrm>
          <a:off x="850617" y="2772702"/>
          <a:ext cx="9835105" cy="7998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3712"/>
                <a:gridCol w="948598"/>
                <a:gridCol w="948598"/>
                <a:gridCol w="949935"/>
                <a:gridCol w="948598"/>
                <a:gridCol w="948598"/>
                <a:gridCol w="949935"/>
                <a:gridCol w="948598"/>
                <a:gridCol w="948598"/>
                <a:gridCol w="949935"/>
              </a:tblGrid>
              <a:tr h="399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399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91678"/>
              </p:ext>
            </p:extLst>
          </p:nvPr>
        </p:nvGraphicFramePr>
        <p:xfrm>
          <a:off x="852145" y="5149077"/>
          <a:ext cx="9794578" cy="872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1486"/>
                <a:gridCol w="666540"/>
                <a:gridCol w="913348"/>
                <a:gridCol w="914678"/>
                <a:gridCol w="913348"/>
                <a:gridCol w="914678"/>
                <a:gridCol w="913348"/>
                <a:gridCol w="914678"/>
                <a:gridCol w="913348"/>
                <a:gridCol w="1569126"/>
              </a:tblGrid>
              <a:tr h="4595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j=10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131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zh-CN" sz="200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）右指针</a:t>
            </a:r>
            <a:r>
              <a:rPr lang="en-US" altLang="zh-CN" smtClean="0"/>
              <a:t> j </a:t>
            </a:r>
            <a:r>
              <a:rPr lang="zh-CN" altLang="zh-CN" smtClean="0"/>
              <a:t>向</a:t>
            </a:r>
            <a:r>
              <a:rPr lang="zh-CN" altLang="en-US" smtClean="0"/>
              <a:t>左</a:t>
            </a:r>
            <a:r>
              <a:rPr lang="zh-CN" altLang="zh-CN" smtClean="0"/>
              <a:t>挪动到小于</a:t>
            </a:r>
            <a:r>
              <a:rPr lang="en-US" altLang="zh-CN"/>
              <a:t>6</a:t>
            </a:r>
            <a:r>
              <a:rPr lang="zh-CN" altLang="zh-CN"/>
              <a:t>的数</a:t>
            </a:r>
            <a:r>
              <a:rPr lang="en-US" altLang="zh-CN">
                <a:solidFill>
                  <a:srgbClr val="C00000"/>
                </a:solidFill>
              </a:rPr>
              <a:t>5</a:t>
            </a:r>
            <a:r>
              <a:rPr lang="zh-CN" altLang="zh-CN" smtClean="0"/>
              <a:t>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左指针</a:t>
            </a:r>
            <a:r>
              <a:rPr lang="en-US" altLang="zh-CN" smtClean="0"/>
              <a:t> i </a:t>
            </a:r>
            <a:r>
              <a:rPr lang="zh-CN" altLang="zh-CN" smtClean="0"/>
              <a:t>向右挪动到大于</a:t>
            </a:r>
            <a:r>
              <a:rPr lang="en-US" altLang="zh-CN"/>
              <a:t>6</a:t>
            </a:r>
            <a:r>
              <a:rPr lang="zh-CN" altLang="zh-CN"/>
              <a:t>的数</a:t>
            </a:r>
            <a:r>
              <a:rPr lang="en-US" altLang="zh-CN"/>
              <a:t>7</a:t>
            </a:r>
            <a:r>
              <a:rPr lang="zh-CN" altLang="zh-CN" smtClean="0"/>
              <a:t>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en-US" altLang="zh-CN" smtClean="0"/>
              <a:t>           </a:t>
            </a:r>
            <a:r>
              <a:rPr lang="zh-CN" altLang="zh-CN" smtClean="0"/>
              <a:t>将</a:t>
            </a:r>
            <a:r>
              <a:rPr lang="zh-CN" altLang="zh-CN"/>
              <a:t>元素</a:t>
            </a:r>
            <a:r>
              <a:rPr lang="en-US" altLang="zh-CN"/>
              <a:t>5</a:t>
            </a:r>
            <a:r>
              <a:rPr lang="zh-CN" altLang="zh-CN"/>
              <a:t>和</a:t>
            </a:r>
            <a:r>
              <a:rPr lang="en-US" altLang="zh-CN"/>
              <a:t>7</a:t>
            </a:r>
            <a:r>
              <a:rPr lang="zh-CN" altLang="zh-CN"/>
              <a:t>进行交换</a:t>
            </a:r>
            <a:r>
              <a:rPr lang="zh-CN" altLang="zh-CN" smtClean="0"/>
              <a:t>，第</a:t>
            </a:r>
            <a:r>
              <a:rPr lang="en-US" altLang="zh-CN"/>
              <a:t>1</a:t>
            </a:r>
            <a:r>
              <a:rPr lang="zh-CN" altLang="zh-CN"/>
              <a:t>轮</a:t>
            </a:r>
            <a:r>
              <a:rPr lang="zh-CN" altLang="zh-CN" smtClean="0"/>
              <a:t>循环第</a:t>
            </a:r>
            <a:r>
              <a:rPr lang="en-US" altLang="zh-CN"/>
              <a:t>1</a:t>
            </a:r>
            <a:r>
              <a:rPr lang="zh-CN" altLang="zh-CN"/>
              <a:t>次交换结束</a:t>
            </a:r>
            <a:r>
              <a:rPr lang="zh-CN" altLang="zh-CN" smtClean="0"/>
              <a:t>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61645"/>
              </p:ext>
            </p:extLst>
          </p:nvPr>
        </p:nvGraphicFramePr>
        <p:xfrm>
          <a:off x="845773" y="1579418"/>
          <a:ext cx="10541696" cy="8742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2940"/>
                <a:gridCol w="1054477"/>
                <a:gridCol w="1054477"/>
                <a:gridCol w="1054477"/>
                <a:gridCol w="1054477"/>
                <a:gridCol w="1052940"/>
                <a:gridCol w="1054477"/>
                <a:gridCol w="1054477"/>
                <a:gridCol w="1054477"/>
                <a:gridCol w="1054477"/>
              </a:tblGrid>
              <a:tr h="4037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70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21986"/>
              </p:ext>
            </p:extLst>
          </p:nvPr>
        </p:nvGraphicFramePr>
        <p:xfrm>
          <a:off x="838680" y="3014124"/>
          <a:ext cx="10541696" cy="909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2940"/>
                <a:gridCol w="1054477"/>
                <a:gridCol w="1054477"/>
                <a:gridCol w="1054477"/>
                <a:gridCol w="1054477"/>
                <a:gridCol w="1052940"/>
                <a:gridCol w="1054477"/>
                <a:gridCol w="1054477"/>
                <a:gridCol w="1054477"/>
                <a:gridCol w="1054477"/>
              </a:tblGrid>
              <a:tr h="4733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359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zh-CN" sz="2000" kern="100" smtClean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4</a:t>
            </a:r>
            <a:r>
              <a:rPr lang="zh-CN" altLang="zh-CN" smtClean="0"/>
              <a:t>）右指针</a:t>
            </a:r>
            <a:r>
              <a:rPr lang="en-US" altLang="zh-CN" smtClean="0"/>
              <a:t> j </a:t>
            </a:r>
            <a:r>
              <a:rPr lang="zh-CN" altLang="zh-CN" smtClean="0"/>
              <a:t>向左挪动，发现</a:t>
            </a:r>
            <a:r>
              <a:rPr lang="en-US" altLang="zh-CN" smtClean="0"/>
              <a:t>4</a:t>
            </a:r>
            <a:r>
              <a:rPr lang="zh-CN" altLang="zh-CN"/>
              <a:t>比基准数</a:t>
            </a:r>
            <a:r>
              <a:rPr lang="en-US" altLang="zh-CN" smtClean="0"/>
              <a:t>6</a:t>
            </a:r>
            <a:r>
              <a:rPr lang="zh-CN" altLang="zh-CN" smtClean="0"/>
              <a:t>小，停</a:t>
            </a:r>
            <a:r>
              <a:rPr lang="zh-CN" altLang="zh-CN"/>
              <a:t>了</a:t>
            </a:r>
            <a:r>
              <a:rPr lang="zh-CN" altLang="zh-CN" smtClean="0"/>
              <a:t>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左指针</a:t>
            </a:r>
            <a:r>
              <a:rPr lang="en-US" altLang="zh-CN" smtClean="0"/>
              <a:t> i </a:t>
            </a:r>
            <a:r>
              <a:rPr lang="zh-CN" altLang="zh-CN" smtClean="0"/>
              <a:t>继续</a:t>
            </a:r>
            <a:r>
              <a:rPr lang="zh-CN" altLang="zh-CN"/>
              <a:t>向右挪动</a:t>
            </a:r>
            <a:r>
              <a:rPr lang="zh-CN" altLang="zh-CN" smtClean="0"/>
              <a:t>，发现</a:t>
            </a:r>
            <a:r>
              <a:rPr lang="en-US" altLang="zh-CN" smtClean="0"/>
              <a:t>9</a:t>
            </a:r>
            <a:r>
              <a:rPr lang="zh-CN" altLang="zh-CN"/>
              <a:t>比基准数</a:t>
            </a:r>
            <a:r>
              <a:rPr lang="en-US" altLang="zh-CN" smtClean="0"/>
              <a:t>6</a:t>
            </a:r>
            <a:r>
              <a:rPr lang="zh-CN" altLang="zh-CN" smtClean="0"/>
              <a:t>大，停下来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交换</a:t>
            </a:r>
            <a:r>
              <a:rPr lang="zh-CN" altLang="zh-CN"/>
              <a:t>元素内容，第</a:t>
            </a:r>
            <a:r>
              <a:rPr lang="en-US" altLang="zh-CN"/>
              <a:t>1</a:t>
            </a:r>
            <a:r>
              <a:rPr lang="zh-CN" altLang="zh-CN"/>
              <a:t>轮循环的第</a:t>
            </a:r>
            <a:r>
              <a:rPr lang="en-US" altLang="zh-CN"/>
              <a:t>2</a:t>
            </a:r>
            <a:r>
              <a:rPr lang="zh-CN" altLang="zh-CN"/>
              <a:t>次交换结束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65513"/>
              </p:ext>
            </p:extLst>
          </p:nvPr>
        </p:nvGraphicFramePr>
        <p:xfrm>
          <a:off x="943057" y="3019633"/>
          <a:ext cx="10540104" cy="808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549"/>
                <a:gridCol w="1053549"/>
                <a:gridCol w="1053549"/>
                <a:gridCol w="1055087"/>
                <a:gridCol w="1053549"/>
                <a:gridCol w="1053549"/>
                <a:gridCol w="1055087"/>
                <a:gridCol w="1053549"/>
                <a:gridCol w="1053549"/>
                <a:gridCol w="1055087"/>
              </a:tblGrid>
              <a:tr h="398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j=7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09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27015"/>
              </p:ext>
            </p:extLst>
          </p:nvPr>
        </p:nvGraphicFramePr>
        <p:xfrm>
          <a:off x="914703" y="1562987"/>
          <a:ext cx="10540104" cy="8222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549"/>
                <a:gridCol w="1053549"/>
                <a:gridCol w="1053549"/>
                <a:gridCol w="1055087"/>
                <a:gridCol w="1053549"/>
                <a:gridCol w="1053549"/>
                <a:gridCol w="1055087"/>
                <a:gridCol w="1053549"/>
                <a:gridCol w="1053549"/>
                <a:gridCol w="1055087"/>
              </a:tblGrid>
              <a:tr h="4125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j=7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09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3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）右指针</a:t>
            </a:r>
            <a:r>
              <a:rPr lang="en-US" altLang="zh-CN" dirty="0" smtClean="0"/>
              <a:t> j </a:t>
            </a:r>
            <a:r>
              <a:rPr lang="zh-CN" altLang="zh-CN" dirty="0" smtClean="0"/>
              <a:t>向左挪动，发现</a:t>
            </a:r>
            <a:r>
              <a:rPr lang="en-US" altLang="zh-CN" dirty="0" smtClean="0"/>
              <a:t>3</a:t>
            </a:r>
            <a:r>
              <a:rPr lang="zh-CN" altLang="zh-CN" dirty="0" smtClean="0"/>
              <a:t>比</a:t>
            </a:r>
            <a:r>
              <a:rPr lang="zh-CN" altLang="zh-CN" dirty="0"/>
              <a:t>基准数</a:t>
            </a:r>
            <a:r>
              <a:rPr lang="en-US" altLang="zh-CN" dirty="0" smtClean="0"/>
              <a:t>6</a:t>
            </a:r>
            <a:r>
              <a:rPr lang="zh-CN" altLang="zh-CN" dirty="0" smtClean="0"/>
              <a:t>小，停</a:t>
            </a:r>
            <a:r>
              <a:rPr lang="zh-CN" altLang="zh-CN" dirty="0"/>
              <a:t>了</a:t>
            </a:r>
            <a:r>
              <a:rPr lang="zh-CN" altLang="zh-CN" dirty="0" smtClean="0"/>
              <a:t>下来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左指针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向右</a:t>
            </a:r>
            <a:r>
              <a:rPr lang="zh-CN" altLang="zh-CN" dirty="0"/>
              <a:t>挪动</a:t>
            </a:r>
            <a:r>
              <a:rPr lang="zh-CN" altLang="zh-CN" dirty="0" smtClean="0"/>
              <a:t>，发现</a:t>
            </a:r>
            <a:r>
              <a:rPr lang="en-US" altLang="zh-CN" dirty="0" err="1"/>
              <a:t>i</a:t>
            </a:r>
            <a:r>
              <a:rPr lang="zh-CN" altLang="zh-CN" dirty="0" smtClean="0"/>
              <a:t>和</a:t>
            </a:r>
            <a:r>
              <a:rPr lang="en-US" altLang="zh-CN" dirty="0" smtClean="0"/>
              <a:t>j</a:t>
            </a:r>
            <a:r>
              <a:rPr lang="zh-CN" altLang="zh-CN" dirty="0"/>
              <a:t>在元素</a:t>
            </a:r>
            <a:r>
              <a:rPr lang="en-US" altLang="zh-CN" dirty="0"/>
              <a:t>3</a:t>
            </a:r>
            <a:r>
              <a:rPr lang="zh-CN" altLang="zh-CN" dirty="0"/>
              <a:t>处</a:t>
            </a:r>
            <a:r>
              <a:rPr lang="zh-CN" altLang="zh-CN" dirty="0" smtClean="0"/>
              <a:t>相遇（</a:t>
            </a:r>
            <a:r>
              <a:rPr lang="en-US" altLang="zh-CN" dirty="0"/>
              <a:t>j=</a:t>
            </a:r>
            <a:r>
              <a:rPr lang="en-US" altLang="zh-CN" dirty="0" err="1"/>
              <a:t>i</a:t>
            </a:r>
            <a:r>
              <a:rPr lang="zh-CN" altLang="zh-CN" dirty="0"/>
              <a:t>），</a:t>
            </a:r>
            <a:r>
              <a:rPr lang="zh-CN" altLang="zh-CN" dirty="0" smtClean="0"/>
              <a:t>说明探测结束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          </a:t>
            </a:r>
            <a:r>
              <a:rPr lang="zh-CN" altLang="zh-CN" dirty="0" smtClean="0"/>
              <a:t>将</a:t>
            </a:r>
            <a:r>
              <a:rPr lang="zh-CN" altLang="zh-CN" dirty="0"/>
              <a:t>基准数</a:t>
            </a:r>
            <a:r>
              <a:rPr lang="en-US" altLang="zh-CN" dirty="0"/>
              <a:t>6</a:t>
            </a:r>
            <a:r>
              <a:rPr lang="zh-CN" altLang="zh-CN" dirty="0"/>
              <a:t>和元素</a:t>
            </a:r>
            <a:r>
              <a:rPr lang="en-US" altLang="zh-CN" dirty="0" smtClean="0"/>
              <a:t>3</a:t>
            </a:r>
            <a:r>
              <a:rPr lang="zh-CN" altLang="zh-CN" dirty="0" smtClean="0"/>
              <a:t>交换，</a:t>
            </a:r>
            <a:r>
              <a:rPr lang="zh-CN" altLang="en-US" dirty="0" smtClean="0"/>
              <a:t>下面</a:t>
            </a:r>
            <a:r>
              <a:rPr lang="zh-CN" altLang="zh-CN" dirty="0" smtClean="0"/>
              <a:t>以</a:t>
            </a:r>
            <a:r>
              <a:rPr lang="en-US" altLang="zh-CN" dirty="0" smtClean="0"/>
              <a:t>6</a:t>
            </a:r>
            <a:r>
              <a:rPr lang="zh-CN" altLang="zh-CN" dirty="0"/>
              <a:t>为</a:t>
            </a:r>
            <a:r>
              <a:rPr lang="zh-CN" altLang="zh-CN" dirty="0" smtClean="0"/>
              <a:t>分界点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第一</a:t>
            </a:r>
            <a:r>
              <a:rPr lang="zh-CN" altLang="zh-CN" dirty="0"/>
              <a:t>轮</a:t>
            </a:r>
            <a:r>
              <a:rPr lang="zh-CN" altLang="zh-CN" dirty="0" smtClean="0"/>
              <a:t>探测结束。</a:t>
            </a: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J </a:t>
            </a:r>
            <a:r>
              <a:rPr lang="zh-CN" altLang="zh-CN" dirty="0" smtClean="0">
                <a:solidFill>
                  <a:srgbClr val="C00000"/>
                </a:solidFill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作用</a:t>
            </a:r>
            <a:r>
              <a:rPr lang="zh-CN" altLang="zh-CN" dirty="0" smtClean="0">
                <a:solidFill>
                  <a:srgbClr val="C00000"/>
                </a:solidFill>
              </a:rPr>
              <a:t>是</a:t>
            </a:r>
            <a:r>
              <a:rPr lang="zh-CN" altLang="en-US" dirty="0" smtClean="0">
                <a:solidFill>
                  <a:srgbClr val="C00000"/>
                </a:solidFill>
              </a:rPr>
              <a:t>查找</a:t>
            </a:r>
            <a:r>
              <a:rPr lang="zh-CN" altLang="zh-CN" dirty="0" smtClean="0">
                <a:solidFill>
                  <a:srgbClr val="C00000"/>
                </a:solidFill>
              </a:rPr>
              <a:t>小于</a:t>
            </a:r>
            <a:r>
              <a:rPr lang="zh-CN" altLang="zh-CN" dirty="0">
                <a:solidFill>
                  <a:srgbClr val="C00000"/>
                </a:solidFill>
              </a:rPr>
              <a:t>基准数的</a:t>
            </a:r>
            <a:r>
              <a:rPr lang="zh-CN" altLang="zh-CN" dirty="0" smtClean="0">
                <a:solidFill>
                  <a:srgbClr val="C00000"/>
                </a:solidFill>
              </a:rPr>
              <a:t>元素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I </a:t>
            </a:r>
            <a:r>
              <a:rPr lang="zh-CN" altLang="zh-CN" dirty="0" smtClean="0">
                <a:solidFill>
                  <a:srgbClr val="C00000"/>
                </a:solidFill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作用</a:t>
            </a:r>
            <a:r>
              <a:rPr lang="zh-CN" altLang="zh-CN" dirty="0" smtClean="0">
                <a:solidFill>
                  <a:srgbClr val="C00000"/>
                </a:solidFill>
              </a:rPr>
              <a:t>是</a:t>
            </a:r>
            <a:r>
              <a:rPr lang="zh-CN" altLang="en-US" dirty="0" smtClean="0">
                <a:solidFill>
                  <a:srgbClr val="C00000"/>
                </a:solidFill>
              </a:rPr>
              <a:t>查找</a:t>
            </a:r>
            <a:r>
              <a:rPr lang="zh-CN" altLang="zh-CN" dirty="0" smtClean="0">
                <a:solidFill>
                  <a:srgbClr val="C00000"/>
                </a:solidFill>
              </a:rPr>
              <a:t>大于</a:t>
            </a:r>
            <a:r>
              <a:rPr lang="zh-CN" altLang="zh-CN" dirty="0">
                <a:solidFill>
                  <a:srgbClr val="C00000"/>
                </a:solidFill>
              </a:rPr>
              <a:t>基准数的</a:t>
            </a:r>
            <a:r>
              <a:rPr lang="zh-CN" altLang="zh-CN" dirty="0" smtClean="0">
                <a:solidFill>
                  <a:srgbClr val="C00000"/>
                </a:solidFill>
              </a:rPr>
              <a:t>元素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直到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</a:rPr>
              <a:t>i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zh-CN" altLang="zh-CN" dirty="0" smtClean="0">
                <a:solidFill>
                  <a:srgbClr val="C00000"/>
                </a:solidFill>
              </a:rPr>
              <a:t>和</a:t>
            </a:r>
            <a:r>
              <a:rPr lang="en-US" altLang="zh-CN" dirty="0" smtClean="0">
                <a:solidFill>
                  <a:srgbClr val="C00000"/>
                </a:solidFill>
              </a:rPr>
              <a:t> j </a:t>
            </a:r>
            <a:r>
              <a:rPr lang="zh-CN" altLang="zh-CN" dirty="0" smtClean="0">
                <a:solidFill>
                  <a:srgbClr val="C00000"/>
                </a:solidFill>
              </a:rPr>
              <a:t>碰头</a:t>
            </a:r>
            <a:r>
              <a:rPr lang="zh-CN" altLang="zh-CN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j=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zh-CN" dirty="0">
                <a:solidFill>
                  <a:srgbClr val="C00000"/>
                </a:solidFill>
              </a:rPr>
              <a:t>）为止</a:t>
            </a:r>
            <a:r>
              <a:rPr lang="zh-CN" altLang="zh-CN" dirty="0" smtClean="0">
                <a:solidFill>
                  <a:srgbClr val="C00000"/>
                </a:solidFill>
              </a:rPr>
              <a:t>。</a:t>
            </a:r>
            <a:endParaRPr lang="zh-CN" altLang="zh-CN" dirty="0">
              <a:solidFill>
                <a:srgbClr val="C00000"/>
              </a:solidFill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7552"/>
              </p:ext>
            </p:extLst>
          </p:nvPr>
        </p:nvGraphicFramePr>
        <p:xfrm>
          <a:off x="914703" y="1488556"/>
          <a:ext cx="10540104" cy="1286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9278"/>
                <a:gridCol w="937820"/>
                <a:gridCol w="1053549"/>
                <a:gridCol w="1055087"/>
                <a:gridCol w="1053549"/>
                <a:gridCol w="1046154"/>
                <a:gridCol w="1062482"/>
                <a:gridCol w="1053549"/>
                <a:gridCol w="1053549"/>
                <a:gridCol w="1055087"/>
              </a:tblGrid>
              <a:tr h="829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575628"/>
              </p:ext>
            </p:extLst>
          </p:nvPr>
        </p:nvGraphicFramePr>
        <p:xfrm>
          <a:off x="950140" y="3384768"/>
          <a:ext cx="10540104" cy="1123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9278"/>
                <a:gridCol w="937820"/>
                <a:gridCol w="1053549"/>
                <a:gridCol w="1055087"/>
                <a:gridCol w="852154"/>
                <a:gridCol w="1509823"/>
                <a:gridCol w="800208"/>
                <a:gridCol w="1053549"/>
                <a:gridCol w="1053549"/>
                <a:gridCol w="1055087"/>
              </a:tblGrid>
              <a:tr h="6662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=6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1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6</a:t>
            </a:r>
            <a:r>
              <a:rPr lang="zh-CN" altLang="zh-CN" smtClean="0"/>
              <a:t>）</a:t>
            </a:r>
            <a:r>
              <a:rPr lang="zh-CN" altLang="en-US" smtClean="0"/>
              <a:t>以</a:t>
            </a:r>
            <a:r>
              <a:rPr lang="zh-CN" altLang="zh-CN" smtClean="0"/>
              <a:t>数</a:t>
            </a:r>
            <a:r>
              <a:rPr lang="en-US" altLang="zh-CN" smtClean="0"/>
              <a:t>6</a:t>
            </a:r>
            <a:r>
              <a:rPr lang="zh-CN" altLang="zh-CN" smtClean="0"/>
              <a:t>新位置为分界点，</a:t>
            </a:r>
            <a:r>
              <a:rPr lang="zh-CN" altLang="en-US" smtClean="0"/>
              <a:t>将数列</a:t>
            </a:r>
            <a:r>
              <a:rPr lang="zh-CN" altLang="zh-CN" smtClean="0"/>
              <a:t>拆分成</a:t>
            </a:r>
            <a:r>
              <a:rPr lang="en-US" altLang="zh-CN" smtClean="0"/>
              <a:t>2</a:t>
            </a:r>
            <a:r>
              <a:rPr lang="zh-CN" altLang="zh-CN"/>
              <a:t>个</a:t>
            </a:r>
            <a:r>
              <a:rPr lang="zh-CN" altLang="zh-CN" smtClean="0"/>
              <a:t>序列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左边序列是</a:t>
            </a:r>
            <a:r>
              <a:rPr lang="zh-CN" altLang="en-US" smtClean="0"/>
              <a:t>“</a:t>
            </a:r>
            <a:r>
              <a:rPr lang="en-US" altLang="zh-CN" smtClean="0"/>
              <a:t>3</a:t>
            </a:r>
            <a:r>
              <a:rPr lang="zh-CN" altLang="zh-CN"/>
              <a:t>，</a:t>
            </a:r>
            <a:r>
              <a:rPr lang="en-US" altLang="zh-CN"/>
              <a:t>1</a:t>
            </a:r>
            <a:r>
              <a:rPr lang="zh-CN" altLang="zh-CN"/>
              <a:t>，</a:t>
            </a:r>
            <a:r>
              <a:rPr lang="en-US" altLang="zh-CN"/>
              <a:t>2</a:t>
            </a:r>
            <a:r>
              <a:rPr lang="zh-CN" altLang="zh-CN"/>
              <a:t>，</a:t>
            </a:r>
            <a:r>
              <a:rPr lang="en-US" altLang="zh-CN"/>
              <a:t>5</a:t>
            </a:r>
            <a:r>
              <a:rPr lang="zh-CN" altLang="zh-CN"/>
              <a:t>，</a:t>
            </a:r>
            <a:r>
              <a:rPr lang="en-US" altLang="zh-CN" smtClean="0"/>
              <a:t>4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右边序列是</a:t>
            </a:r>
            <a:r>
              <a:rPr lang="zh-CN" altLang="en-US" smtClean="0"/>
              <a:t>“</a:t>
            </a:r>
            <a:r>
              <a:rPr lang="en-US" altLang="zh-CN" smtClean="0"/>
              <a:t>9</a:t>
            </a:r>
            <a:r>
              <a:rPr lang="zh-CN" altLang="zh-CN"/>
              <a:t>，</a:t>
            </a:r>
            <a:r>
              <a:rPr lang="en-US" altLang="zh-CN"/>
              <a:t>7</a:t>
            </a:r>
            <a:r>
              <a:rPr lang="zh-CN" altLang="zh-CN"/>
              <a:t>，</a:t>
            </a:r>
            <a:r>
              <a:rPr lang="en-US" altLang="zh-CN"/>
              <a:t>10</a:t>
            </a:r>
            <a:r>
              <a:rPr lang="zh-CN" altLang="zh-CN"/>
              <a:t>，</a:t>
            </a:r>
            <a:r>
              <a:rPr lang="en-US" altLang="zh-CN" smtClean="0"/>
              <a:t>8</a:t>
            </a:r>
            <a:r>
              <a:rPr lang="zh-CN" altLang="en-US" smtClean="0"/>
              <a:t>：；</a:t>
            </a:r>
            <a:endParaRPr lang="en-US" altLang="zh-CN" smtClean="0"/>
          </a:p>
          <a:p>
            <a:pPr marL="0" lvl="1" indent="0">
              <a:buNone/>
            </a:pPr>
            <a:r>
              <a:rPr lang="zh-CN" altLang="en-US" smtClean="0"/>
              <a:t>          按照步骤</a:t>
            </a:r>
            <a:r>
              <a:rPr lang="en-US" altLang="zh-CN" smtClean="0"/>
              <a:t>2-</a:t>
            </a:r>
            <a:r>
              <a:rPr lang="zh-CN" altLang="en-US" smtClean="0"/>
              <a:t>步骤</a:t>
            </a:r>
            <a:r>
              <a:rPr lang="en-US" altLang="zh-CN" smtClean="0"/>
              <a:t>5</a:t>
            </a:r>
            <a:r>
              <a:rPr lang="zh-CN" altLang="en-US" smtClean="0"/>
              <a:t>的</a:t>
            </a:r>
            <a:r>
              <a:rPr lang="zh-CN" altLang="zh-CN" smtClean="0"/>
              <a:t>方法</a:t>
            </a:r>
            <a:r>
              <a:rPr lang="zh-CN" altLang="zh-CN"/>
              <a:t>，分别</a:t>
            </a:r>
            <a:r>
              <a:rPr lang="zh-CN" altLang="zh-CN" smtClean="0"/>
              <a:t>处理</a:t>
            </a:r>
            <a:r>
              <a:rPr lang="zh-CN" altLang="en-US" smtClean="0"/>
              <a:t>以上</a:t>
            </a:r>
            <a:r>
              <a:rPr lang="zh-CN" altLang="zh-CN" smtClean="0"/>
              <a:t>序列。</a:t>
            </a:r>
            <a:endParaRPr lang="en-US" altLang="zh-CN" smtClean="0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7</a:t>
            </a:r>
            <a:r>
              <a:rPr lang="zh-CN" altLang="zh-CN"/>
              <a:t>）</a:t>
            </a:r>
            <a:r>
              <a:rPr lang="zh-CN" altLang="zh-CN" smtClean="0"/>
              <a:t>左序列</a:t>
            </a:r>
            <a:r>
              <a:rPr lang="zh-CN" altLang="en-US" smtClean="0"/>
              <a:t>“</a:t>
            </a:r>
            <a:r>
              <a:rPr lang="en-US" altLang="zh-CN" smtClean="0"/>
              <a:t>3</a:t>
            </a:r>
            <a:r>
              <a:rPr lang="zh-CN" altLang="zh-CN"/>
              <a:t>，</a:t>
            </a:r>
            <a:r>
              <a:rPr lang="en-US" altLang="zh-CN"/>
              <a:t>1</a:t>
            </a:r>
            <a:r>
              <a:rPr lang="zh-CN" altLang="zh-CN"/>
              <a:t>，</a:t>
            </a:r>
            <a:r>
              <a:rPr lang="en-US" altLang="zh-CN"/>
              <a:t>2</a:t>
            </a:r>
            <a:r>
              <a:rPr lang="zh-CN" altLang="zh-CN"/>
              <a:t>，</a:t>
            </a:r>
            <a:r>
              <a:rPr lang="en-US" altLang="zh-CN"/>
              <a:t>5</a:t>
            </a:r>
            <a:r>
              <a:rPr lang="zh-CN" altLang="zh-CN"/>
              <a:t>，</a:t>
            </a:r>
            <a:r>
              <a:rPr lang="en-US" altLang="zh-CN" smtClean="0"/>
              <a:t>4</a:t>
            </a:r>
            <a:r>
              <a:rPr lang="zh-CN" altLang="en-US" smtClean="0"/>
              <a:t>”中，</a:t>
            </a:r>
            <a:r>
              <a:rPr lang="zh-CN" altLang="zh-CN" smtClean="0"/>
              <a:t>以</a:t>
            </a:r>
            <a:r>
              <a:rPr lang="en-US" altLang="zh-CN"/>
              <a:t>3</a:t>
            </a:r>
            <a:r>
              <a:rPr lang="zh-CN" altLang="zh-CN"/>
              <a:t>为基准</a:t>
            </a:r>
            <a:r>
              <a:rPr lang="zh-CN" altLang="zh-CN" smtClean="0"/>
              <a:t>数</a:t>
            </a:r>
            <a:r>
              <a:rPr lang="zh-CN" altLang="en-US" smtClean="0"/>
              <a:t>进行排序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zh-CN" altLang="en-US" smtClean="0"/>
              <a:t>           。。。。。。。</a:t>
            </a:r>
            <a:endParaRPr lang="zh-CN" altLang="zh-CN"/>
          </a:p>
          <a:p>
            <a:pPr marL="0" lvl="1" indent="0">
              <a:buNone/>
            </a:pP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3890"/>
              </p:ext>
            </p:extLst>
          </p:nvPr>
        </p:nvGraphicFramePr>
        <p:xfrm>
          <a:off x="1194258" y="3040083"/>
          <a:ext cx="7247992" cy="79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2824"/>
                <a:gridCol w="1275405"/>
                <a:gridCol w="1277179"/>
                <a:gridCol w="1275405"/>
                <a:gridCol w="1277179"/>
              </a:tblGrid>
              <a:tr h="380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17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快速排序处理过程</a:t>
            </a:r>
            <a:r>
              <a:rPr lang="zh-CN" altLang="en-US" dirty="0" smtClean="0"/>
              <a:t>如表所示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06388"/>
              </p:ext>
            </p:extLst>
          </p:nvPr>
        </p:nvGraphicFramePr>
        <p:xfrm>
          <a:off x="0" y="1137690"/>
          <a:ext cx="12280604" cy="5720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3547"/>
                <a:gridCol w="731811"/>
                <a:gridCol w="731811"/>
                <a:gridCol w="733280"/>
                <a:gridCol w="733280"/>
                <a:gridCol w="734749"/>
                <a:gridCol w="733280"/>
                <a:gridCol w="733280"/>
                <a:gridCol w="733280"/>
                <a:gridCol w="740628"/>
                <a:gridCol w="742097"/>
                <a:gridCol w="3369561"/>
              </a:tblGrid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循环状态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排序元素列表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初始状态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初始序列，以</a:t>
                      </a: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为基准数， 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循环结束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排序完成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快速排序</a:t>
            </a:r>
            <a:r>
              <a:rPr lang="en-US" altLang="zh-CN" dirty="0"/>
              <a:t>Python</a:t>
            </a:r>
            <a:r>
              <a:rPr lang="zh-CN" altLang="en-US" dirty="0"/>
              <a:t>程序如下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91089"/>
              </p:ext>
            </p:extLst>
          </p:nvPr>
        </p:nvGraphicFramePr>
        <p:xfrm>
          <a:off x="701733" y="1142550"/>
          <a:ext cx="11057876" cy="5715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4270"/>
                <a:gridCol w="6883606"/>
              </a:tblGrid>
              <a:tr h="53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# -*- coding:utf-8 -*-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def quickSort(num, L, R):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if L &gt;= R: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return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flag = L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for i in range(L+1, R+1):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if num[flag] &gt; num[i]: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tmp = num[i]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del num[i]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num.insert(flag, tmp)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flag += 1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quickSort(num, L, flag-1)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quickSort(num, flag+1, R)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num=[3, 6, 4, 2, 11, 10, 5]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quickSort(num, 0, 6)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print(num)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设置中文编码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定义快排函数，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num=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元素列表，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L=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左指针，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R=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右指针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如果只有一个元素则结束递归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函数返回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左边第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个元素作为基准数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循环比较，从第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个元素开始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比较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个元素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元素存入临时变量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删除元素，后面的元素索引减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将元素插入到指定元素前面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个位置，指定元素向后移位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基准数指针自动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+1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将基准数左边部分递归排序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将基准数右边部分递归排序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元素列表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调用快速排序函数（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个元素排序）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输出排序结果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362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&gt;&gt;&gt; [2, 3, 4, 5, 6, 10, 11]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程序执行输出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zh-CN" altLang="zh-CN" b="1" dirty="0"/>
              <a:t>伪代码表示算法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伪代码</a:t>
            </a:r>
            <a:r>
              <a:rPr lang="zh-CN" altLang="zh-CN" b="1" dirty="0">
                <a:solidFill>
                  <a:srgbClr val="C00000"/>
                </a:solidFill>
              </a:rPr>
              <a:t>是一种算法描述语言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伪代码</a:t>
            </a:r>
            <a:r>
              <a:rPr lang="zh-CN" altLang="en-US" dirty="0" smtClean="0">
                <a:solidFill>
                  <a:srgbClr val="C00000"/>
                </a:solidFill>
              </a:rPr>
              <a:t>没有标准</a:t>
            </a:r>
            <a:r>
              <a:rPr lang="zh-CN" altLang="en-US" dirty="0" smtClean="0"/>
              <a:t>，用</a:t>
            </a:r>
            <a:r>
              <a:rPr lang="zh-CN" altLang="zh-CN" dirty="0" smtClean="0"/>
              <a:t>类似自然语言</a:t>
            </a:r>
            <a:r>
              <a:rPr lang="zh-CN" altLang="en-US" dirty="0" smtClean="0"/>
              <a:t>的形式表达；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伪代码必须</a:t>
            </a:r>
            <a:r>
              <a:rPr lang="zh-CN" altLang="zh-CN" dirty="0" smtClean="0"/>
              <a:t>结构</a:t>
            </a:r>
            <a:r>
              <a:rPr lang="zh-CN" altLang="zh-CN" dirty="0"/>
              <a:t>清晰、代码简单、可读性</a:t>
            </a:r>
            <a:r>
              <a:rPr lang="zh-CN" altLang="zh-CN" dirty="0" smtClean="0"/>
              <a:t>好。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【例】用</a:t>
            </a:r>
            <a:r>
              <a:rPr lang="zh-CN" altLang="zh-CN" dirty="0"/>
              <a:t>伪代码描述：从键盘输入</a:t>
            </a:r>
            <a:r>
              <a:rPr lang="en-US" altLang="zh-CN" dirty="0"/>
              <a:t>3</a:t>
            </a:r>
            <a:r>
              <a:rPr lang="zh-CN" altLang="zh-CN" dirty="0"/>
              <a:t>个数，输出其中最大的数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97746"/>
              </p:ext>
            </p:extLst>
          </p:nvPr>
        </p:nvGraphicFramePr>
        <p:xfrm>
          <a:off x="884354" y="3529415"/>
          <a:ext cx="10853988" cy="2339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726"/>
                <a:gridCol w="4065193"/>
                <a:gridCol w="5901069"/>
              </a:tblGrid>
              <a:tr h="233979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A&gt;B  then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C&gt;Max  then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Max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算法伪代码开始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输入变量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条件判断，如果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，则赋值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Max=A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否则将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赋值给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，则赋值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Max=C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输出最大数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算法伪代码结束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例</a:t>
            </a:r>
            <a:r>
              <a:rPr lang="zh-CN" altLang="zh-CN" dirty="0" smtClean="0"/>
              <a:t>】快速排序</a:t>
            </a:r>
            <a:r>
              <a:rPr lang="zh-CN" altLang="en-US" dirty="0" smtClean="0"/>
              <a:t>动画演示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85" y="1361519"/>
            <a:ext cx="5668420" cy="3795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878" y="1361519"/>
            <a:ext cx="4604070" cy="35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4.3.3  </a:t>
            </a:r>
            <a:r>
              <a:rPr lang="zh-CN" altLang="en-US" dirty="0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en-US" altLang="zh-CN" b="1" dirty="0" err="1" smtClean="0"/>
              <a:t>快速排序</a:t>
            </a:r>
            <a:r>
              <a:rPr lang="zh-CN" altLang="zh-CN" b="1" dirty="0"/>
              <a:t>算法分析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快速排序较</a:t>
            </a:r>
            <a:r>
              <a:rPr lang="zh-CN" altLang="zh-CN" dirty="0"/>
              <a:t>快</a:t>
            </a:r>
            <a:r>
              <a:rPr lang="zh-CN" altLang="zh-CN" dirty="0" smtClean="0"/>
              <a:t>，因为</a:t>
            </a:r>
            <a:r>
              <a:rPr lang="zh-CN" altLang="zh-CN" dirty="0">
                <a:solidFill>
                  <a:srgbClr val="C00000"/>
                </a:solidFill>
              </a:rPr>
              <a:t>每次交换是跳跃式的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快速</a:t>
            </a:r>
            <a:r>
              <a:rPr lang="zh-CN" altLang="zh-CN" dirty="0"/>
              <a:t>排序法因数据变化不定</a:t>
            </a:r>
            <a:r>
              <a:rPr lang="zh-CN" altLang="zh-CN" dirty="0" smtClean="0"/>
              <a:t>，属于不稳定排序</a:t>
            </a:r>
            <a:r>
              <a:rPr lang="zh-CN" altLang="zh-CN" dirty="0"/>
              <a:t>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最坏</a:t>
            </a:r>
            <a:r>
              <a:rPr lang="zh-CN" altLang="zh-CN" dirty="0"/>
              <a:t>情况下</a:t>
            </a:r>
            <a:r>
              <a:rPr lang="zh-CN" altLang="zh-CN" dirty="0" smtClean="0"/>
              <a:t>，可能</a:t>
            </a:r>
            <a:r>
              <a:rPr lang="zh-CN" altLang="zh-CN" dirty="0"/>
              <a:t>是</a:t>
            </a:r>
            <a:r>
              <a:rPr lang="zh-CN" altLang="zh-CN" dirty="0" smtClean="0"/>
              <a:t>相邻两</a:t>
            </a:r>
            <a:r>
              <a:rPr lang="zh-CN" altLang="zh-CN" dirty="0"/>
              <a:t>个数进行了</a:t>
            </a:r>
            <a:r>
              <a:rPr lang="zh-CN" altLang="zh-CN" dirty="0" smtClean="0"/>
              <a:t>交换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 smtClean="0"/>
              <a:t>平均</a:t>
            </a:r>
            <a:r>
              <a:rPr lang="zh-CN" altLang="zh-CN" dirty="0"/>
              <a:t>状态下</a:t>
            </a:r>
            <a:r>
              <a:rPr lang="zh-CN" altLang="zh-CN" dirty="0" smtClean="0"/>
              <a:t>，时间</a:t>
            </a:r>
            <a:r>
              <a:rPr lang="zh-CN" altLang="zh-CN" dirty="0"/>
              <a:t>复杂度为</a:t>
            </a:r>
            <a:r>
              <a:rPr lang="en-US" altLang="zh-CN" dirty="0"/>
              <a:t>Ο(</a:t>
            </a:r>
            <a:r>
              <a:rPr lang="en-US" altLang="zh-CN" dirty="0" err="1"/>
              <a:t>nlogn</a:t>
            </a:r>
            <a:r>
              <a:rPr lang="en-US" altLang="zh-CN" dirty="0" smtClean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最坏</a:t>
            </a:r>
            <a:r>
              <a:rPr lang="zh-CN" altLang="zh-CN" dirty="0"/>
              <a:t>状态</a:t>
            </a:r>
            <a:r>
              <a:rPr lang="zh-CN" altLang="zh-CN" dirty="0" smtClean="0"/>
              <a:t>下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要</a:t>
            </a:r>
            <a:r>
              <a:rPr lang="zh-CN" altLang="zh-CN" dirty="0"/>
              <a:t>做</a:t>
            </a:r>
            <a:r>
              <a:rPr lang="en-US" altLang="zh-CN" dirty="0"/>
              <a:t>Ο(n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zh-CN" dirty="0"/>
              <a:t>次</a:t>
            </a:r>
            <a:r>
              <a:rPr lang="zh-CN" altLang="zh-CN" dirty="0" smtClean="0"/>
              <a:t>比较</a:t>
            </a:r>
            <a:r>
              <a:rPr lang="zh-CN" altLang="en-US" sz="1800" dirty="0" smtClean="0"/>
              <a:t>（</a:t>
            </a:r>
            <a:r>
              <a:rPr lang="zh-CN" altLang="zh-CN" sz="1800" dirty="0" smtClean="0"/>
              <a:t>并不常见</a:t>
            </a:r>
            <a:r>
              <a:rPr lang="zh-CN" altLang="en-US" sz="1800" dirty="0" smtClean="0"/>
              <a:t>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011" y="5050769"/>
            <a:ext cx="4797968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4.3.3  </a:t>
            </a:r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各种排序算法特征。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8" name="Picture 2" descr="http://images.cnitblog.com/blog/122240/201304/15152641-a73bd3dafe354cb8ab2108366ba539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07440"/>
            <a:ext cx="12192000" cy="575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5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4.3.3  </a:t>
            </a:r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排序算法</a:t>
            </a:r>
            <a:r>
              <a:rPr lang="zh-CN" altLang="en-US"/>
              <a:t>的时间复杂度和空间复杂</a:t>
            </a:r>
            <a:r>
              <a:rPr lang="zh-CN" altLang="en-US" smtClean="0"/>
              <a:t>度。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2" name="Picture 2" descr="http://5b0988e595225.cdn.sohucs.com/images/20171206/4f4ee9b7fcc34c938ca92f21ad102344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03586"/>
            <a:ext cx="12192000" cy="57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选择排序算法思想。</a:t>
            </a:r>
            <a:endParaRPr lang="en-US" altLang="zh-CN" smtClean="0"/>
          </a:p>
          <a:p>
            <a:pPr lvl="2"/>
            <a:endParaRPr lang="en-US" altLang="zh-CN" sz="1000" smtClean="0"/>
          </a:p>
          <a:p>
            <a:pPr lvl="2"/>
            <a:r>
              <a:rPr lang="zh-CN" altLang="en-US" smtClean="0"/>
              <a:t>在数列</a:t>
            </a:r>
            <a:r>
              <a:rPr lang="zh-CN" altLang="en-US"/>
              <a:t>中找到</a:t>
            </a:r>
            <a:r>
              <a:rPr lang="zh-CN" altLang="en-US" smtClean="0"/>
              <a:t>最小</a:t>
            </a:r>
            <a:r>
              <a:rPr lang="en-US" altLang="zh-CN" smtClean="0"/>
              <a:t>(or</a:t>
            </a:r>
            <a:r>
              <a:rPr lang="zh-CN" altLang="en-US" smtClean="0"/>
              <a:t>最大</a:t>
            </a:r>
            <a:r>
              <a:rPr lang="en-US" altLang="zh-CN"/>
              <a:t>)</a:t>
            </a:r>
            <a:r>
              <a:rPr lang="zh-CN" altLang="en-US" smtClean="0"/>
              <a:t>元素；</a:t>
            </a:r>
            <a:endParaRPr lang="en-US" altLang="zh-CN" smtClean="0"/>
          </a:p>
          <a:p>
            <a:pPr lvl="2"/>
            <a:r>
              <a:rPr lang="zh-CN" altLang="en-US" smtClean="0"/>
              <a:t>将</a:t>
            </a:r>
            <a:r>
              <a:rPr lang="zh-CN" altLang="en-US"/>
              <a:t>其存放到</a:t>
            </a:r>
            <a:r>
              <a:rPr lang="zh-CN" altLang="en-US" smtClean="0"/>
              <a:t>数列起始</a:t>
            </a:r>
            <a:r>
              <a:rPr lang="zh-CN" altLang="en-US"/>
              <a:t>位置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从未排序元素</a:t>
            </a:r>
            <a:r>
              <a:rPr lang="zh-CN" altLang="en-US"/>
              <a:t>中继续寻找</a:t>
            </a:r>
            <a:r>
              <a:rPr lang="zh-CN" altLang="en-US" smtClean="0"/>
              <a:t>最小元素；</a:t>
            </a:r>
            <a:endParaRPr lang="en-US" altLang="zh-CN" smtClean="0"/>
          </a:p>
          <a:p>
            <a:pPr lvl="2"/>
            <a:r>
              <a:rPr lang="zh-CN" altLang="en-US" smtClean="0"/>
              <a:t>然后</a:t>
            </a:r>
            <a:r>
              <a:rPr lang="zh-CN" altLang="en-US"/>
              <a:t>放到已排序序列的</a:t>
            </a:r>
            <a:r>
              <a:rPr lang="zh-CN" altLang="en-US" smtClean="0"/>
              <a:t>末尾；</a:t>
            </a:r>
            <a:endParaRPr lang="en-US" altLang="zh-CN" smtClean="0"/>
          </a:p>
          <a:p>
            <a:pPr lvl="2"/>
            <a:r>
              <a:rPr lang="zh-CN" altLang="en-US" smtClean="0"/>
              <a:t>以此类推</a:t>
            </a:r>
            <a:r>
              <a:rPr lang="zh-CN" altLang="en-US"/>
              <a:t>，直到所有</a:t>
            </a:r>
            <a:r>
              <a:rPr lang="zh-CN" altLang="en-US" smtClean="0"/>
              <a:t>元素排序</a:t>
            </a:r>
            <a:r>
              <a:rPr lang="zh-CN" altLang="en-US"/>
              <a:t>完毕。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8168" y="677058"/>
            <a:ext cx="6563832" cy="618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815" y="3048000"/>
            <a:ext cx="3143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300" y="1339702"/>
            <a:ext cx="7461699" cy="55182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4.3.3  </a:t>
            </a:r>
            <a:r>
              <a:rPr lang="zh-CN" altLang="en-US" dirty="0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/>
              <a:t>合并排序</a:t>
            </a:r>
            <a:r>
              <a:rPr lang="zh-CN" altLang="en-US" sz="1800" smtClean="0"/>
              <a:t>（归并排序）</a:t>
            </a:r>
            <a:r>
              <a:rPr lang="zh-CN" altLang="en-US" smtClean="0"/>
              <a:t>算法思想。</a:t>
            </a:r>
            <a:endParaRPr lang="en-US" altLang="zh-CN" smtClean="0"/>
          </a:p>
          <a:p>
            <a:pPr lvl="2"/>
            <a:endParaRPr lang="en-US" altLang="zh-CN" sz="1000" smtClean="0"/>
          </a:p>
          <a:p>
            <a:pPr lvl="2"/>
            <a:r>
              <a:rPr lang="zh-CN" altLang="en-US" smtClean="0"/>
              <a:t>将序列分为</a:t>
            </a:r>
            <a:r>
              <a:rPr lang="en-US" altLang="zh-CN" smtClean="0"/>
              <a:t>2</a:t>
            </a:r>
            <a:r>
              <a:rPr lang="zh-CN" altLang="en-US" smtClean="0"/>
              <a:t>个元素一组；</a:t>
            </a:r>
            <a:endParaRPr lang="en-US" altLang="zh-CN" smtClean="0"/>
          </a:p>
          <a:p>
            <a:pPr lvl="2"/>
            <a:r>
              <a:rPr lang="zh-CN" altLang="en-US"/>
              <a:t>对</a:t>
            </a:r>
            <a:r>
              <a:rPr lang="zh-CN" altLang="en-US" smtClean="0"/>
              <a:t>每组</a:t>
            </a:r>
            <a:r>
              <a:rPr lang="zh-CN" altLang="en-US"/>
              <a:t>进行</a:t>
            </a:r>
            <a:r>
              <a:rPr lang="zh-CN" altLang="en-US" smtClean="0"/>
              <a:t>排序；</a:t>
            </a:r>
            <a:endParaRPr lang="zh-CN" altLang="en-US"/>
          </a:p>
          <a:p>
            <a:pPr lvl="2"/>
            <a:r>
              <a:rPr lang="zh-CN" altLang="en-US" smtClean="0"/>
              <a:t>然后合并相邻</a:t>
            </a:r>
            <a:r>
              <a:rPr lang="en-US" altLang="zh-CN" smtClean="0"/>
              <a:t>2</a:t>
            </a:r>
            <a:r>
              <a:rPr lang="zh-CN" altLang="en-US" smtClean="0"/>
              <a:t>组；</a:t>
            </a:r>
            <a:endParaRPr lang="en-US" altLang="zh-CN" smtClean="0"/>
          </a:p>
          <a:p>
            <a:pPr lvl="2"/>
            <a:r>
              <a:rPr lang="zh-CN" altLang="en-US" smtClean="0"/>
              <a:t>再对</a:t>
            </a:r>
            <a:r>
              <a:rPr lang="zh-CN" altLang="en-US"/>
              <a:t>每组进行</a:t>
            </a:r>
            <a:r>
              <a:rPr lang="zh-CN" altLang="en-US" smtClean="0"/>
              <a:t>排序；</a:t>
            </a:r>
            <a:endParaRPr lang="en-US" altLang="zh-CN" smtClean="0"/>
          </a:p>
          <a:p>
            <a:pPr lvl="2"/>
            <a:r>
              <a:rPr lang="zh-CN" altLang="en-US" smtClean="0"/>
              <a:t>如此重复，只</a:t>
            </a:r>
            <a:r>
              <a:rPr lang="zh-CN" altLang="en-US"/>
              <a:t>到得到</a:t>
            </a:r>
            <a:r>
              <a:rPr lang="zh-CN" altLang="en-US" smtClean="0"/>
              <a:t>有序序列。</a:t>
            </a:r>
            <a:endParaRPr lang="en-US" altLang="zh-CN" sz="120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078" y="3153736"/>
            <a:ext cx="2726070" cy="2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二</a:t>
            </a:r>
            <a:r>
              <a:rPr lang="zh-CN" altLang="zh-CN" b="1" dirty="0"/>
              <a:t>分查找算法分析案例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【例】</a:t>
            </a:r>
            <a:r>
              <a:rPr lang="zh-CN" altLang="en-US" dirty="0" smtClean="0"/>
              <a:t>有序</a:t>
            </a:r>
            <a:r>
              <a:rPr lang="zh-CN" altLang="zh-CN" dirty="0" smtClean="0"/>
              <a:t>表为</a:t>
            </a:r>
            <a:r>
              <a:rPr lang="zh-CN" altLang="zh-CN" dirty="0"/>
              <a:t>：</a:t>
            </a:r>
            <a:r>
              <a:rPr lang="en-US" altLang="zh-CN" dirty="0"/>
              <a:t>{12</a:t>
            </a:r>
            <a:r>
              <a:rPr lang="zh-CN" altLang="zh-CN" dirty="0"/>
              <a:t>，</a:t>
            </a:r>
            <a:r>
              <a:rPr lang="en-US" altLang="zh-CN" dirty="0"/>
              <a:t>15</a:t>
            </a:r>
            <a:r>
              <a:rPr lang="zh-CN" altLang="zh-CN" dirty="0"/>
              <a:t>，</a:t>
            </a:r>
            <a:r>
              <a:rPr lang="en-US" altLang="zh-CN" dirty="0"/>
              <a:t>21</a:t>
            </a:r>
            <a:r>
              <a:rPr lang="zh-CN" altLang="zh-CN" dirty="0"/>
              <a:t>，</a:t>
            </a:r>
            <a:r>
              <a:rPr lang="en-US" altLang="zh-CN" dirty="0"/>
              <a:t>33</a:t>
            </a:r>
            <a:r>
              <a:rPr lang="zh-CN" altLang="zh-CN" dirty="0"/>
              <a:t>，</a:t>
            </a:r>
            <a:r>
              <a:rPr lang="en-US" altLang="zh-CN" dirty="0"/>
              <a:t>34</a:t>
            </a:r>
            <a:r>
              <a:rPr lang="zh-CN" altLang="zh-CN" dirty="0"/>
              <a:t>，</a:t>
            </a:r>
            <a:r>
              <a:rPr lang="en-US" altLang="zh-CN" dirty="0"/>
              <a:t>42</a:t>
            </a:r>
            <a:r>
              <a:rPr lang="zh-CN" altLang="zh-CN" dirty="0"/>
              <a:t>，</a:t>
            </a:r>
            <a:r>
              <a:rPr lang="en-US" altLang="zh-CN" dirty="0"/>
              <a:t>55</a:t>
            </a:r>
            <a:r>
              <a:rPr lang="zh-CN" altLang="zh-CN" dirty="0"/>
              <a:t>，</a:t>
            </a:r>
            <a:r>
              <a:rPr lang="en-US" altLang="zh-CN" dirty="0"/>
              <a:t>58</a:t>
            </a:r>
            <a:r>
              <a:rPr lang="zh-CN" altLang="zh-CN" dirty="0"/>
              <a:t>，</a:t>
            </a:r>
            <a:r>
              <a:rPr lang="en-US" altLang="zh-CN" dirty="0"/>
              <a:t>60</a:t>
            </a:r>
            <a:r>
              <a:rPr lang="zh-CN" altLang="zh-CN" dirty="0"/>
              <a:t>，</a:t>
            </a:r>
            <a:r>
              <a:rPr lang="en-US" altLang="zh-CN" dirty="0"/>
              <a:t>80}</a:t>
            </a:r>
            <a:r>
              <a:rPr lang="zh-CN" altLang="zh-CN" dirty="0" smtClean="0"/>
              <a:t>，查找</a:t>
            </a:r>
            <a:r>
              <a:rPr lang="zh-CN" altLang="zh-CN" dirty="0"/>
              <a:t>元素“</a:t>
            </a:r>
            <a:r>
              <a:rPr lang="en-US" altLang="zh-CN" dirty="0"/>
              <a:t>58</a:t>
            </a:r>
            <a:r>
              <a:rPr lang="zh-CN" altLang="zh-CN" dirty="0"/>
              <a:t>”</a:t>
            </a:r>
            <a:r>
              <a:rPr lang="zh-CN" altLang="zh-CN" dirty="0" smtClean="0"/>
              <a:t>，二</a:t>
            </a:r>
            <a:r>
              <a:rPr lang="zh-CN" altLang="zh-CN" dirty="0"/>
              <a:t>分查找</a:t>
            </a:r>
            <a:r>
              <a:rPr lang="zh-CN" altLang="zh-CN" dirty="0" smtClean="0"/>
              <a:t>算法工作过程如图所示。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）第</a:t>
            </a:r>
            <a:r>
              <a:rPr lang="en-US" altLang="zh-CN" dirty="0"/>
              <a:t>1</a:t>
            </a:r>
            <a:r>
              <a:rPr lang="zh-CN" altLang="zh-CN" dirty="0"/>
              <a:t>次二分</a:t>
            </a:r>
            <a:endParaRPr lang="en-US" altLang="zh-CN" dirty="0"/>
          </a:p>
          <a:p>
            <a:pPr lvl="2"/>
            <a:r>
              <a:rPr lang="zh-CN" altLang="en-US" dirty="0"/>
              <a:t>设置左指针</a:t>
            </a:r>
            <a:r>
              <a:rPr lang="en-US" altLang="zh-CN" dirty="0"/>
              <a:t>low=1</a:t>
            </a:r>
            <a:r>
              <a:rPr lang="zh-CN" altLang="en-US" dirty="0"/>
              <a:t>，设置右指针</a:t>
            </a:r>
            <a:r>
              <a:rPr lang="en-US" altLang="zh-CN" dirty="0"/>
              <a:t>high=10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计算中位数</a:t>
            </a:r>
            <a:r>
              <a:rPr lang="en-US" altLang="zh-CN" dirty="0"/>
              <a:t>mid=</a:t>
            </a:r>
            <a:r>
              <a:rPr lang="zh-CN" altLang="zh-CN" dirty="0"/>
              <a:t>（</a:t>
            </a:r>
            <a:r>
              <a:rPr lang="en-US" altLang="zh-CN" dirty="0" err="1"/>
              <a:t>low+high</a:t>
            </a:r>
            <a:r>
              <a:rPr lang="zh-CN" altLang="zh-CN" dirty="0"/>
              <a:t>）</a:t>
            </a:r>
            <a:r>
              <a:rPr lang="en-US" altLang="zh-CN" dirty="0"/>
              <a:t>/2=</a:t>
            </a:r>
            <a:r>
              <a:rPr lang="zh-CN" altLang="zh-CN" dirty="0"/>
              <a:t>（</a:t>
            </a:r>
            <a:r>
              <a:rPr lang="en-US" altLang="zh-CN" dirty="0"/>
              <a:t>1+10</a:t>
            </a:r>
            <a:r>
              <a:rPr lang="zh-CN" altLang="zh-CN" dirty="0"/>
              <a:t>）</a:t>
            </a:r>
            <a:r>
              <a:rPr lang="en-US" altLang="zh-CN" dirty="0"/>
              <a:t>/2=5.5</a:t>
            </a:r>
            <a:r>
              <a:rPr lang="zh-CN" altLang="zh-C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 smtClean="0"/>
              <a:t>中位数</a:t>
            </a:r>
            <a:r>
              <a:rPr lang="en-US" altLang="zh-CN" dirty="0"/>
              <a:t>5.5</a:t>
            </a:r>
            <a:r>
              <a:rPr lang="zh-CN" altLang="zh-CN" dirty="0"/>
              <a:t>取整</a:t>
            </a:r>
            <a:r>
              <a:rPr lang="zh-CN" altLang="en-US" dirty="0"/>
              <a:t>为</a:t>
            </a:r>
            <a:r>
              <a:rPr lang="en-US" altLang="zh-CN" dirty="0"/>
              <a:t>5</a:t>
            </a:r>
            <a:r>
              <a:rPr lang="zh-CN" altLang="zh-CN" dirty="0"/>
              <a:t>，将</a:t>
            </a:r>
            <a:r>
              <a:rPr lang="en-US" altLang="zh-CN" dirty="0"/>
              <a:t>mid</a:t>
            </a:r>
            <a:r>
              <a:rPr lang="zh-CN" altLang="zh-CN" dirty="0"/>
              <a:t>指针移到第</a:t>
            </a:r>
            <a:r>
              <a:rPr lang="en-US" altLang="zh-CN" dirty="0"/>
              <a:t>5</a:t>
            </a:r>
            <a:r>
              <a:rPr lang="zh-CN" altLang="zh-CN" dirty="0"/>
              <a:t>个元素（</a:t>
            </a:r>
            <a:r>
              <a:rPr lang="en-US" altLang="zh-CN" dirty="0"/>
              <a:t>34</a:t>
            </a:r>
            <a:r>
              <a:rPr lang="zh-CN" altLang="zh-CN" dirty="0"/>
              <a:t>）；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将第</a:t>
            </a:r>
            <a:r>
              <a:rPr lang="en-US" altLang="zh-CN" dirty="0"/>
              <a:t>5</a:t>
            </a:r>
            <a:r>
              <a:rPr lang="zh-CN" altLang="zh-CN" dirty="0"/>
              <a:t>个元素</a:t>
            </a:r>
            <a:r>
              <a:rPr lang="zh-CN" altLang="en-US" dirty="0"/>
              <a:t>（</a:t>
            </a:r>
            <a:r>
              <a:rPr lang="en-US" altLang="zh-CN" dirty="0"/>
              <a:t>34</a:t>
            </a:r>
            <a:r>
              <a:rPr lang="zh-CN" altLang="en-US" dirty="0"/>
              <a:t>）</a:t>
            </a:r>
            <a:r>
              <a:rPr lang="zh-CN" altLang="zh-CN" dirty="0"/>
              <a:t>与查找元素（</a:t>
            </a:r>
            <a:r>
              <a:rPr lang="en-US" altLang="zh-CN" dirty="0"/>
              <a:t>58</a:t>
            </a:r>
            <a:r>
              <a:rPr lang="zh-CN" altLang="zh-CN" dirty="0"/>
              <a:t>）比较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由于</a:t>
            </a:r>
            <a:r>
              <a:rPr lang="en-US" altLang="zh-CN" dirty="0"/>
              <a:t>34&lt;58</a:t>
            </a:r>
            <a:r>
              <a:rPr lang="zh-CN" altLang="zh-CN" dirty="0"/>
              <a:t>，因此</a:t>
            </a:r>
            <a:r>
              <a:rPr lang="zh-CN" altLang="zh-CN" dirty="0" smtClean="0"/>
              <a:t>查找元素在</a:t>
            </a:r>
            <a:r>
              <a:rPr lang="zh-CN" altLang="zh-CN" dirty="0"/>
              <a:t>第</a:t>
            </a:r>
            <a:r>
              <a:rPr lang="en-US" altLang="zh-CN" dirty="0"/>
              <a:t>5</a:t>
            </a:r>
            <a:r>
              <a:rPr lang="zh-CN" altLang="zh-CN" dirty="0"/>
              <a:t>个元素之后</a:t>
            </a:r>
            <a:r>
              <a:rPr lang="zh-CN" altLang="en-US" dirty="0"/>
              <a:t>（列表右边）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691023"/>
              </p:ext>
            </p:extLst>
          </p:nvPr>
        </p:nvGraphicFramePr>
        <p:xfrm>
          <a:off x="563525" y="2629178"/>
          <a:ext cx="11305948" cy="890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413"/>
                <a:gridCol w="1138549"/>
                <a:gridCol w="958322"/>
                <a:gridCol w="1351509"/>
                <a:gridCol w="1103891"/>
                <a:gridCol w="955626"/>
                <a:gridCol w="954279"/>
                <a:gridCol w="955626"/>
                <a:gridCol w="955626"/>
                <a:gridCol w="1656107"/>
              </a:tblGrid>
              <a:tr h="395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946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89950"/>
              </p:ext>
            </p:extLst>
          </p:nvPr>
        </p:nvGraphicFramePr>
        <p:xfrm>
          <a:off x="627317" y="4316206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043399"/>
                <a:gridCol w="1520456"/>
                <a:gridCol w="832204"/>
                <a:gridCol w="950092"/>
                <a:gridCol w="95143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d=5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）第</a:t>
            </a:r>
            <a:r>
              <a:rPr lang="en-US" altLang="zh-CN"/>
              <a:t>2</a:t>
            </a:r>
            <a:r>
              <a:rPr lang="zh-CN" altLang="zh-CN"/>
              <a:t>次二</a:t>
            </a:r>
            <a:r>
              <a:rPr lang="zh-CN" altLang="zh-CN" smtClean="0"/>
              <a:t>分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en-US" altLang="zh-CN"/>
              <a:t>low</a:t>
            </a:r>
            <a:r>
              <a:rPr lang="zh-CN" altLang="zh-CN"/>
              <a:t>指针移到第</a:t>
            </a:r>
            <a:r>
              <a:rPr lang="en-US" altLang="zh-CN"/>
              <a:t>5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计算</a:t>
            </a:r>
            <a:r>
              <a:rPr lang="zh-CN" altLang="zh-CN"/>
              <a:t>中位数</a:t>
            </a:r>
            <a:r>
              <a:rPr lang="en-US" altLang="zh-CN"/>
              <a:t>mid=</a:t>
            </a:r>
            <a:r>
              <a:rPr lang="zh-CN" altLang="zh-CN"/>
              <a:t>（</a:t>
            </a:r>
            <a:r>
              <a:rPr lang="en-US" altLang="zh-CN"/>
              <a:t>5+10</a:t>
            </a:r>
            <a:r>
              <a:rPr lang="zh-CN" altLang="zh-CN"/>
              <a:t>）</a:t>
            </a:r>
            <a:r>
              <a:rPr lang="en-US" altLang="zh-CN"/>
              <a:t>/2=7.5</a:t>
            </a:r>
            <a:r>
              <a:rPr lang="zh-CN" altLang="zh-CN" smtClean="0"/>
              <a:t>，取</a:t>
            </a:r>
            <a:r>
              <a:rPr lang="zh-CN" altLang="zh-CN"/>
              <a:t>整</a:t>
            </a:r>
            <a:r>
              <a:rPr lang="zh-CN" altLang="zh-CN" smtClean="0"/>
              <a:t>后</a:t>
            </a:r>
            <a:r>
              <a:rPr lang="en-US" altLang="zh-CN" smtClean="0"/>
              <a:t>mid</a:t>
            </a:r>
            <a:r>
              <a:rPr lang="zh-CN" altLang="zh-CN"/>
              <a:t>指针移到第</a:t>
            </a:r>
            <a:r>
              <a:rPr lang="en-US" altLang="zh-CN"/>
              <a:t>7</a:t>
            </a:r>
            <a:r>
              <a:rPr lang="zh-CN" altLang="zh-CN"/>
              <a:t>个元素（</a:t>
            </a:r>
            <a:r>
              <a:rPr lang="en-US" altLang="zh-CN"/>
              <a:t>55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/>
              <a:t>第</a:t>
            </a:r>
            <a:r>
              <a:rPr lang="en-US" altLang="zh-CN"/>
              <a:t>7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55</a:t>
            </a:r>
            <a:r>
              <a:rPr lang="zh-CN" altLang="en-US" smtClean="0"/>
              <a:t>）</a:t>
            </a:r>
            <a:r>
              <a:rPr lang="zh-CN" altLang="zh-CN" smtClean="0"/>
              <a:t>与查找元素</a:t>
            </a:r>
            <a:r>
              <a:rPr lang="zh-CN" altLang="zh-CN"/>
              <a:t>（</a:t>
            </a:r>
            <a:r>
              <a:rPr lang="en-US" altLang="zh-CN"/>
              <a:t>58</a:t>
            </a:r>
            <a:r>
              <a:rPr lang="zh-CN" altLang="zh-CN" smtClean="0"/>
              <a:t>）比较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由于</a:t>
            </a:r>
            <a:r>
              <a:rPr lang="en-US" altLang="zh-CN"/>
              <a:t>55&lt;58</a:t>
            </a:r>
            <a:r>
              <a:rPr lang="zh-CN" altLang="zh-CN"/>
              <a:t>，因此查找的元素在第</a:t>
            </a:r>
            <a:r>
              <a:rPr lang="en-US" altLang="zh-CN"/>
              <a:t>7</a:t>
            </a:r>
            <a:r>
              <a:rPr lang="zh-CN" altLang="zh-CN"/>
              <a:t>个元素之后。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66737"/>
              </p:ext>
            </p:extLst>
          </p:nvPr>
        </p:nvGraphicFramePr>
        <p:xfrm>
          <a:off x="680482" y="1477195"/>
          <a:ext cx="11256340" cy="1023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412576"/>
                <a:gridCol w="842837"/>
                <a:gridCol w="950092"/>
                <a:gridCol w="95143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low=5</a:t>
                      </a: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d=5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61227"/>
              </p:ext>
            </p:extLst>
          </p:nvPr>
        </p:nvGraphicFramePr>
        <p:xfrm>
          <a:off x="726552" y="3245811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345241"/>
                <a:gridCol w="850605"/>
                <a:gridCol w="1254641"/>
                <a:gridCol w="706451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low=5</a:t>
                      </a: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mid=7</a:t>
                      </a: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2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）第</a:t>
            </a:r>
            <a:r>
              <a:rPr lang="en-US" altLang="zh-CN"/>
              <a:t>3</a:t>
            </a:r>
            <a:r>
              <a:rPr lang="zh-CN" altLang="zh-CN"/>
              <a:t>次二</a:t>
            </a:r>
            <a:r>
              <a:rPr lang="zh-CN" altLang="zh-CN" smtClean="0"/>
              <a:t>分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en-US" altLang="zh-CN"/>
              <a:t>low</a:t>
            </a:r>
            <a:r>
              <a:rPr lang="zh-CN" altLang="zh-CN"/>
              <a:t>指针移到第</a:t>
            </a:r>
            <a:r>
              <a:rPr lang="en-US" altLang="zh-CN"/>
              <a:t>7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计算</a:t>
            </a:r>
            <a:r>
              <a:rPr lang="zh-CN" altLang="zh-CN"/>
              <a:t>中位数</a:t>
            </a:r>
            <a:r>
              <a:rPr lang="en-US" altLang="zh-CN"/>
              <a:t>mid=</a:t>
            </a:r>
            <a:r>
              <a:rPr lang="zh-CN" altLang="zh-CN"/>
              <a:t>（</a:t>
            </a:r>
            <a:r>
              <a:rPr lang="en-US" altLang="zh-CN"/>
              <a:t>7+10</a:t>
            </a:r>
            <a:r>
              <a:rPr lang="zh-CN" altLang="zh-CN"/>
              <a:t>）</a:t>
            </a:r>
            <a:r>
              <a:rPr lang="en-US" altLang="zh-CN"/>
              <a:t>/2=8.5</a:t>
            </a:r>
            <a:r>
              <a:rPr lang="zh-CN" altLang="zh-CN"/>
              <a:t>，取整</a:t>
            </a:r>
            <a:r>
              <a:rPr lang="zh-CN" altLang="zh-CN" smtClean="0"/>
              <a:t>后</a:t>
            </a:r>
            <a:r>
              <a:rPr lang="en-US" altLang="zh-CN" smtClean="0"/>
              <a:t>mid</a:t>
            </a:r>
            <a:r>
              <a:rPr lang="zh-CN" altLang="zh-CN"/>
              <a:t>指针移到第</a:t>
            </a:r>
            <a:r>
              <a:rPr lang="en-US" altLang="zh-CN"/>
              <a:t>8</a:t>
            </a:r>
            <a:r>
              <a:rPr lang="zh-CN" altLang="zh-CN"/>
              <a:t>个元素（</a:t>
            </a:r>
            <a:r>
              <a:rPr lang="en-US" altLang="zh-CN"/>
              <a:t>58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第</a:t>
            </a:r>
            <a:r>
              <a:rPr lang="en-US" altLang="zh-CN"/>
              <a:t>8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58</a:t>
            </a:r>
            <a:r>
              <a:rPr lang="zh-CN" altLang="en-US" smtClean="0"/>
              <a:t>）</a:t>
            </a:r>
            <a:r>
              <a:rPr lang="zh-CN" altLang="zh-CN" smtClean="0"/>
              <a:t>与查找元素</a:t>
            </a:r>
            <a:r>
              <a:rPr lang="zh-CN" altLang="zh-CN"/>
              <a:t>（</a:t>
            </a:r>
            <a:r>
              <a:rPr lang="en-US" altLang="zh-CN"/>
              <a:t>58</a:t>
            </a:r>
            <a:r>
              <a:rPr lang="zh-CN" altLang="zh-CN"/>
              <a:t>）进行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由于</a:t>
            </a:r>
            <a:r>
              <a:rPr lang="en-US" altLang="zh-CN"/>
              <a:t>58=58</a:t>
            </a:r>
            <a:r>
              <a:rPr lang="zh-CN" altLang="zh-CN" smtClean="0"/>
              <a:t>，元素</a:t>
            </a:r>
            <a:r>
              <a:rPr lang="zh-CN" altLang="zh-CN"/>
              <a:t>匹配成功</a:t>
            </a:r>
            <a:r>
              <a:rPr lang="zh-CN" altLang="zh-CN" smtClean="0"/>
              <a:t>，</a:t>
            </a:r>
            <a:r>
              <a:rPr lang="zh-CN" altLang="en-US" smtClean="0"/>
              <a:t>输出找到的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58</a:t>
            </a:r>
            <a:r>
              <a:rPr lang="zh-CN" altLang="en-US" smtClean="0"/>
              <a:t>）和它的位置（</a:t>
            </a:r>
            <a:r>
              <a:rPr lang="en-US" altLang="zh-CN" smtClean="0"/>
              <a:t>8</a:t>
            </a:r>
            <a:r>
              <a:rPr lang="zh-CN" altLang="en-US" smtClean="0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41501"/>
              </p:ext>
            </p:extLst>
          </p:nvPr>
        </p:nvGraphicFramePr>
        <p:xfrm>
          <a:off x="726552" y="1448834"/>
          <a:ext cx="11256340" cy="1023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345241"/>
                <a:gridCol w="850605"/>
                <a:gridCol w="1329069"/>
                <a:gridCol w="63202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low=7</a:t>
                      </a:r>
                      <a:endParaRPr lang="zh-CN" altLang="zh-CN" sz="200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mid=7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38862"/>
              </p:ext>
            </p:extLst>
          </p:nvPr>
        </p:nvGraphicFramePr>
        <p:xfrm>
          <a:off x="726552" y="3245811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954799"/>
                <a:gridCol w="903767"/>
                <a:gridCol w="903767"/>
                <a:gridCol w="1477926"/>
                <a:gridCol w="1244009"/>
                <a:gridCol w="764749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分查找过程和</a:t>
            </a:r>
            <a:r>
              <a:rPr lang="en-US" altLang="zh-CN" dirty="0"/>
              <a:t>Python</a:t>
            </a:r>
            <a:r>
              <a:rPr lang="zh-CN" altLang="en-US" dirty="0"/>
              <a:t>程序如下。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30823"/>
              </p:ext>
            </p:extLst>
          </p:nvPr>
        </p:nvGraphicFramePr>
        <p:xfrm>
          <a:off x="0" y="1095153"/>
          <a:ext cx="12192000" cy="5797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97972"/>
                <a:gridCol w="4494028"/>
              </a:tblGrid>
              <a:tr h="51869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# -*- coding: UTF-8 -*-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def search_data(list, data_find):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mid = int(len(list) / 2)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if list[mid] &gt;= 1: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if list[mid] &gt; data_find: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print('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您要找的元素比中间值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[%s]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小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... ' % list[mid])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search_data(list[:mid], data_find)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elif list[mid] &lt; data_find: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print('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您要找的元素比中间值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[%s]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大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... ' % list[mid])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search_data(list[mid:], data_find)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else: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    print('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找到了您需要找的元素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[%s]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！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' % list[mid])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else: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    print('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不好意思，没有找到您需要的元素。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')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if __name__ == '__main__':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list = [12, 15, 21, 33, 34, 42, 55, 58, 60, 80]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    search_data(list, 58)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设置中文编码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定义二分查找函数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中间值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=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列表长度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/2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从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开始的列表内查找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如果要找的元素比中间值小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显示查找中间结果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在中间值左侧继续查找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如果要找的元素比中间值大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显示查找中间结果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在中间值右侧继续查找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否则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输出找到信息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否则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输出没有找到信息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构造函数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创建元素列表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调用函数查找</a:t>
                      </a: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58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这个元素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610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&gt;&gt;&gt; 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您要找的元素比中间值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[42]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大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...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找到了您需要找的元素</a:t>
                      </a: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</a:rPr>
                        <a:t>[58]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！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输出中间结果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输出最终结果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01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流程图表示算法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流程图由特定</a:t>
            </a:r>
            <a:r>
              <a:rPr lang="zh-CN" altLang="zh-CN"/>
              <a:t>意义的</a:t>
            </a:r>
            <a:r>
              <a:rPr lang="zh-CN" altLang="zh-CN" smtClean="0"/>
              <a:t>图形构成</a:t>
            </a:r>
            <a:r>
              <a:rPr lang="zh-CN" altLang="zh-CN"/>
              <a:t>，</a:t>
            </a:r>
            <a:r>
              <a:rPr lang="zh-CN" altLang="zh-CN" smtClean="0"/>
              <a:t>它能表示</a:t>
            </a:r>
            <a:r>
              <a:rPr lang="en-US" altLang="zh-CN"/>
              <a:t>程序</a:t>
            </a:r>
            <a:r>
              <a:rPr lang="zh-CN" altLang="zh-CN"/>
              <a:t>的运行过程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流程图</a:t>
            </a:r>
            <a:r>
              <a:rPr lang="zh-CN" altLang="en-US" smtClean="0"/>
              <a:t>规定：</a:t>
            </a:r>
            <a:endParaRPr lang="en-US" altLang="zh-CN" smtClean="0"/>
          </a:p>
          <a:p>
            <a:pPr lvl="2"/>
            <a:r>
              <a:rPr lang="zh-CN" altLang="zh-CN" smtClean="0"/>
              <a:t>圆</a:t>
            </a:r>
            <a:r>
              <a:rPr lang="zh-CN" altLang="zh-CN"/>
              <a:t>边框表示算法开始或结束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矩形框表示处理</a:t>
            </a:r>
            <a:r>
              <a:rPr lang="zh-CN" altLang="zh-CN"/>
              <a:t>功能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平行四边形</a:t>
            </a:r>
            <a:r>
              <a:rPr lang="zh-CN" altLang="zh-CN"/>
              <a:t>框表示数据的输入或输出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菱形</a:t>
            </a:r>
            <a:r>
              <a:rPr lang="zh-CN" altLang="zh-CN"/>
              <a:t>框表示条件判断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圆圈</a:t>
            </a:r>
            <a:r>
              <a:rPr lang="zh-CN" altLang="zh-CN"/>
              <a:t>表示连接点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箭头</a:t>
            </a:r>
            <a:r>
              <a:rPr lang="zh-CN" altLang="zh-CN"/>
              <a:t>线表示算法流程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Y</a:t>
            </a:r>
            <a:r>
              <a:rPr lang="zh-CN" altLang="zh-CN" smtClean="0"/>
              <a:t>（</a:t>
            </a:r>
            <a:r>
              <a:rPr lang="zh-CN" altLang="en-US" smtClean="0"/>
              <a:t>是</a:t>
            </a:r>
            <a:r>
              <a:rPr lang="zh-CN" altLang="zh-CN" smtClean="0"/>
              <a:t>）</a:t>
            </a:r>
            <a:r>
              <a:rPr lang="zh-CN" altLang="zh-CN"/>
              <a:t>表示条件</a:t>
            </a:r>
            <a:r>
              <a:rPr lang="zh-CN" altLang="zh-CN" smtClean="0"/>
              <a:t>成立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N</a:t>
            </a:r>
            <a:r>
              <a:rPr lang="zh-CN" altLang="zh-CN" smtClean="0"/>
              <a:t>（</a:t>
            </a:r>
            <a:r>
              <a:rPr lang="zh-CN" altLang="en-US" smtClean="0"/>
              <a:t>否</a:t>
            </a:r>
            <a:r>
              <a:rPr lang="zh-CN" altLang="zh-CN" smtClean="0"/>
              <a:t>）</a:t>
            </a:r>
            <a:r>
              <a:rPr lang="zh-CN" altLang="zh-CN"/>
              <a:t>表示条件不成立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386" y="1873578"/>
            <a:ext cx="4718050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在数列：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89</a:t>
            </a:r>
            <a:r>
              <a:rPr lang="zh-CN" altLang="en-US" dirty="0" smtClean="0"/>
              <a:t>中，</a:t>
            </a:r>
            <a:r>
              <a:rPr lang="zh-CN" altLang="zh-CN" dirty="0"/>
              <a:t>二分</a:t>
            </a:r>
            <a:r>
              <a:rPr lang="zh-CN" altLang="en-US" dirty="0" smtClean="0"/>
              <a:t>查找</a:t>
            </a:r>
            <a:r>
              <a:rPr lang="en-US" altLang="zh-CN" dirty="0" smtClean="0"/>
              <a:t>56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4" y="1249144"/>
            <a:ext cx="12148703" cy="38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4.3.4  </a:t>
            </a:r>
            <a:r>
              <a:rPr lang="zh-CN" altLang="en-US" dirty="0"/>
              <a:t>二分查找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二</a:t>
            </a:r>
            <a:r>
              <a:rPr lang="zh-CN" altLang="zh-CN" b="1" dirty="0"/>
              <a:t>分查找</a:t>
            </a:r>
            <a:r>
              <a:rPr lang="zh-CN" altLang="zh-CN" b="1" dirty="0" smtClean="0"/>
              <a:t>算法</a:t>
            </a:r>
            <a:r>
              <a:rPr lang="zh-CN" altLang="en-US" b="1" dirty="0" smtClean="0"/>
              <a:t>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算法思想： 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不断</a:t>
            </a:r>
            <a:r>
              <a:rPr lang="zh-CN" altLang="zh-CN" dirty="0"/>
              <a:t>将</a:t>
            </a:r>
            <a:r>
              <a:rPr lang="zh-CN" altLang="zh-CN" dirty="0" smtClean="0"/>
              <a:t>列表对半</a:t>
            </a:r>
            <a:r>
              <a:rPr lang="zh-CN" altLang="zh-CN" dirty="0"/>
              <a:t>分割，每次拿中间元素和查找元素进行</a:t>
            </a:r>
            <a:r>
              <a:rPr lang="zh-CN" altLang="zh-CN" dirty="0" smtClean="0"/>
              <a:t>比较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匹配成功则宣布查找成功，并指出查找元素的位置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匹配不成功，则继续进行二分查找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查找到最后一个元素仍然没有匹配成功，则宣布</a:t>
            </a:r>
            <a:r>
              <a:rPr lang="zh-CN" altLang="zh-CN" dirty="0" smtClean="0"/>
              <a:t>查找元素</a:t>
            </a:r>
            <a:r>
              <a:rPr lang="zh-CN" altLang="zh-CN" dirty="0"/>
              <a:t>不在列表中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算法平均</a:t>
            </a:r>
            <a:r>
              <a:rPr lang="zh-CN" altLang="zh-CN" dirty="0"/>
              <a:t>复杂度为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longn</a:t>
            </a:r>
            <a:r>
              <a:rPr lang="en-US" altLang="zh-CN" dirty="0" smtClean="0"/>
              <a:t>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比较</a:t>
            </a:r>
            <a:r>
              <a:rPr lang="zh-CN" altLang="zh-CN" dirty="0"/>
              <a:t>次数少，查找速度快，平均性能好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缺点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待查</a:t>
            </a:r>
            <a:r>
              <a:rPr lang="zh-CN" altLang="zh-CN" dirty="0"/>
              <a:t>列表为有序表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2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4.3.5  </a:t>
            </a:r>
            <a:r>
              <a:rPr lang="zh-CN" altLang="en-US" dirty="0"/>
              <a:t>索引查找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）索引查找时的存储结构</a:t>
            </a:r>
          </a:p>
          <a:p>
            <a:pPr lvl="2"/>
            <a:r>
              <a:rPr lang="zh-CN" altLang="en-US" dirty="0" smtClean="0"/>
              <a:t>索引是数据库应用最多的排序算法。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索引查找是</a:t>
            </a:r>
            <a:r>
              <a:rPr lang="zh-CN" altLang="en-US" dirty="0"/>
              <a:t>顺序查找</a:t>
            </a:r>
            <a:r>
              <a:rPr lang="zh-CN" altLang="en-US" dirty="0" smtClean="0"/>
              <a:t>的改进</a:t>
            </a:r>
            <a:r>
              <a:rPr lang="zh-CN" altLang="en-US" dirty="0"/>
              <a:t>方法。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/>
              <a:t>建立</a:t>
            </a:r>
            <a:r>
              <a:rPr lang="zh-CN" altLang="en-US" dirty="0" smtClean="0"/>
              <a:t>索引：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将元素划分</a:t>
            </a:r>
            <a:r>
              <a:rPr lang="zh-CN" altLang="en-US" dirty="0"/>
              <a:t>为</a:t>
            </a:r>
            <a:r>
              <a:rPr lang="en-US" altLang="zh-CN" dirty="0"/>
              <a:t>m</a:t>
            </a:r>
            <a:r>
              <a:rPr lang="zh-CN" altLang="en-US" dirty="0" smtClean="0"/>
              <a:t>块；</a:t>
            </a:r>
            <a:endParaRPr lang="en-US" altLang="zh-CN" dirty="0" smtClean="0"/>
          </a:p>
          <a:p>
            <a:pPr lvl="3"/>
            <a:r>
              <a:rPr lang="zh-CN" altLang="en-US" dirty="0" smtClean="0">
                <a:solidFill>
                  <a:srgbClr val="C00000"/>
                </a:solidFill>
              </a:rPr>
              <a:t>每块</a:t>
            </a:r>
            <a:r>
              <a:rPr lang="zh-CN" altLang="en-US" dirty="0">
                <a:solidFill>
                  <a:srgbClr val="C00000"/>
                </a:solidFill>
              </a:rPr>
              <a:t>中</a:t>
            </a:r>
            <a:r>
              <a:rPr lang="zh-CN" altLang="en-US" dirty="0" smtClean="0">
                <a:solidFill>
                  <a:srgbClr val="C00000"/>
                </a:solidFill>
              </a:rPr>
              <a:t>的元素</a:t>
            </a:r>
            <a:r>
              <a:rPr lang="zh-CN" altLang="en-US" dirty="0">
                <a:solidFill>
                  <a:srgbClr val="C00000"/>
                </a:solidFill>
              </a:rPr>
              <a:t>不必有序，但块与块之间</a:t>
            </a:r>
            <a:r>
              <a:rPr lang="zh-CN" altLang="en-US" dirty="0" smtClean="0">
                <a:solidFill>
                  <a:srgbClr val="C00000"/>
                </a:solidFill>
              </a:rPr>
              <a:t>必须有序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即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快</a:t>
            </a:r>
            <a:r>
              <a:rPr lang="zh-CN" altLang="en-US" dirty="0" smtClean="0"/>
              <a:t>中任一元素都</a:t>
            </a:r>
            <a:r>
              <a:rPr lang="zh-CN" altLang="en-US" dirty="0"/>
              <a:t>必须小于第</a:t>
            </a:r>
            <a:r>
              <a:rPr lang="en-US" altLang="zh-CN" dirty="0"/>
              <a:t>2</a:t>
            </a:r>
            <a:r>
              <a:rPr lang="zh-CN" altLang="en-US" dirty="0"/>
              <a:t>块中任一</a:t>
            </a:r>
            <a:r>
              <a:rPr lang="zh-CN" altLang="en-US" dirty="0" smtClean="0"/>
              <a:t>元素，</a:t>
            </a:r>
            <a:r>
              <a:rPr lang="en-US" altLang="zh-CN" dirty="0" smtClean="0"/>
              <a:t>……</a:t>
            </a:r>
          </a:p>
          <a:p>
            <a:pPr lvl="3"/>
            <a:r>
              <a:rPr lang="zh-CN" altLang="en-US" dirty="0" smtClean="0"/>
              <a:t>选取</a:t>
            </a:r>
            <a:r>
              <a:rPr lang="zh-CN" altLang="en-US" dirty="0"/>
              <a:t>各块中最大关键字构成索引</a:t>
            </a:r>
            <a:r>
              <a:rPr lang="zh-CN" altLang="en-US" dirty="0" smtClean="0"/>
              <a:t>表。</a:t>
            </a:r>
            <a:endParaRPr lang="zh-CN" altLang="en-US" dirty="0"/>
          </a:p>
          <a:p>
            <a:pPr lvl="3"/>
            <a:endParaRPr lang="en-US" altLang="zh-CN" dirty="0"/>
          </a:p>
          <a:p>
            <a:pPr lvl="2"/>
            <a:r>
              <a:rPr lang="zh-CN" altLang="en-US" dirty="0" smtClean="0"/>
              <a:t>查询算法：</a:t>
            </a:r>
            <a:endParaRPr lang="zh-CN" altLang="en-US" dirty="0"/>
          </a:p>
          <a:p>
            <a:pPr lvl="3"/>
            <a:r>
              <a:rPr lang="zh-CN" altLang="en-US" dirty="0" smtClean="0"/>
              <a:t>对</a:t>
            </a:r>
            <a:r>
              <a:rPr lang="zh-CN" altLang="en-US" dirty="0"/>
              <a:t>索引表进行二分查找或顺序</a:t>
            </a:r>
            <a:r>
              <a:rPr lang="zh-CN" altLang="en-US" dirty="0" smtClean="0"/>
              <a:t>查找；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确定</a:t>
            </a:r>
            <a:r>
              <a:rPr lang="zh-CN" altLang="en-US" dirty="0"/>
              <a:t>待查记录</a:t>
            </a:r>
            <a:r>
              <a:rPr lang="zh-CN" altLang="en-US" dirty="0" smtClean="0"/>
              <a:t>在主表哪</a:t>
            </a:r>
            <a:r>
              <a:rPr lang="zh-CN" altLang="en-US" dirty="0"/>
              <a:t>一块中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在主表确定</a:t>
            </a:r>
            <a:r>
              <a:rPr lang="zh-CN" altLang="en-US" dirty="0"/>
              <a:t>的快</a:t>
            </a:r>
            <a:r>
              <a:rPr lang="zh-CN" altLang="en-US" dirty="0" smtClean="0"/>
              <a:t>中顺序查找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4.3.5  </a:t>
            </a:r>
            <a:r>
              <a:rPr lang="zh-CN" altLang="en-US" dirty="0" smtClean="0"/>
              <a:t>索引查找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索引查找的</a:t>
            </a:r>
            <a:r>
              <a:rPr lang="zh-CN" altLang="en-US" dirty="0"/>
              <a:t>存储</a:t>
            </a:r>
            <a:r>
              <a:rPr lang="zh-CN" altLang="en-US" dirty="0" smtClean="0"/>
              <a:t>结构。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35990"/>
            <a:ext cx="11056457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4.3.5  </a:t>
            </a:r>
            <a:r>
              <a:rPr lang="zh-CN" altLang="en-US" dirty="0" smtClean="0"/>
              <a:t>索引查找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）索引查找的基本算法思想</a:t>
            </a:r>
          </a:p>
          <a:p>
            <a:pPr lvl="2"/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：首先查找索引</a:t>
            </a:r>
            <a:r>
              <a:rPr lang="zh-CN" altLang="en-US" dirty="0" smtClean="0"/>
              <a:t>表，确定待查节点</a:t>
            </a:r>
            <a:r>
              <a:rPr lang="zh-CN" altLang="en-US" dirty="0"/>
              <a:t>在哪一块。</a:t>
            </a:r>
          </a:p>
          <a:p>
            <a:pPr lvl="2"/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：然后在已确定的块中进行顺序查找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4-23】</a:t>
            </a:r>
            <a:r>
              <a:rPr lang="zh-CN" altLang="en-US" dirty="0"/>
              <a:t>如图</a:t>
            </a:r>
            <a:r>
              <a:rPr lang="en-US" altLang="zh-CN" dirty="0"/>
              <a:t>4-16</a:t>
            </a:r>
            <a:r>
              <a:rPr lang="zh-CN" altLang="en-US" dirty="0"/>
              <a:t>所示，查找关键字</a:t>
            </a:r>
            <a:r>
              <a:rPr lang="en-US" altLang="zh-CN" dirty="0"/>
              <a:t>K=24</a:t>
            </a:r>
            <a:r>
              <a:rPr lang="zh-CN" altLang="en-US" dirty="0"/>
              <a:t>的节点。</a:t>
            </a:r>
          </a:p>
          <a:p>
            <a:pPr lvl="2"/>
            <a:r>
              <a:rPr lang="zh-CN" altLang="en-US" dirty="0"/>
              <a:t>首先将</a:t>
            </a:r>
            <a:r>
              <a:rPr lang="en-US" altLang="zh-CN" dirty="0"/>
              <a:t>K</a:t>
            </a:r>
            <a:r>
              <a:rPr lang="zh-CN" altLang="en-US" dirty="0"/>
              <a:t>依次与索引表中各个关键字进行比较。找到索引表第</a:t>
            </a:r>
            <a:r>
              <a:rPr lang="en-US" altLang="zh-CN" dirty="0"/>
              <a:t>1</a:t>
            </a:r>
            <a:r>
              <a:rPr lang="zh-CN" altLang="en-US" dirty="0"/>
              <a:t>个关键字的值小于</a:t>
            </a:r>
            <a:r>
              <a:rPr lang="en-US" altLang="zh-CN" dirty="0"/>
              <a:t>K</a:t>
            </a:r>
            <a:r>
              <a:rPr lang="zh-CN" altLang="en-US" dirty="0"/>
              <a:t>值，因此节点不在主表第</a:t>
            </a:r>
            <a:r>
              <a:rPr lang="en-US" altLang="zh-CN" dirty="0"/>
              <a:t>1</a:t>
            </a:r>
            <a:r>
              <a:rPr lang="zh-CN" altLang="en-US" dirty="0"/>
              <a:t>块中。由于</a:t>
            </a:r>
            <a:r>
              <a:rPr lang="en-US" altLang="zh-CN" dirty="0"/>
              <a:t>K&lt;48</a:t>
            </a:r>
            <a:r>
              <a:rPr lang="zh-CN" altLang="en-US" dirty="0"/>
              <a:t>，所以关键字为</a:t>
            </a:r>
            <a:r>
              <a:rPr lang="en-US" altLang="zh-CN" dirty="0"/>
              <a:t>24</a:t>
            </a:r>
            <a:r>
              <a:rPr lang="zh-CN" altLang="en-US" dirty="0"/>
              <a:t>的节点如果存在的话，则必定在第</a:t>
            </a:r>
            <a:r>
              <a:rPr lang="en-US" altLang="zh-CN" dirty="0"/>
              <a:t>2</a:t>
            </a:r>
            <a:r>
              <a:rPr lang="zh-CN" altLang="en-US" dirty="0"/>
              <a:t>块中。然后，找到第</a:t>
            </a:r>
            <a:r>
              <a:rPr lang="en-US" altLang="zh-CN" dirty="0"/>
              <a:t>2</a:t>
            </a:r>
            <a:r>
              <a:rPr lang="zh-CN" altLang="en-US" dirty="0"/>
              <a:t>块的起始地址为</a:t>
            </a:r>
            <a:r>
              <a:rPr lang="en-US" altLang="zh-CN" dirty="0"/>
              <a:t>7</a:t>
            </a:r>
            <a:r>
              <a:rPr lang="zh-CN" altLang="en-US" dirty="0"/>
              <a:t>，从该地址开始在主表</a:t>
            </a:r>
            <a:r>
              <a:rPr lang="en-US" altLang="zh-CN" dirty="0"/>
              <a:t>R[7..12]</a:t>
            </a:r>
            <a:r>
              <a:rPr lang="zh-CN" altLang="en-US" dirty="0"/>
              <a:t>中进行顺序查找，直到</a:t>
            </a:r>
            <a:r>
              <a:rPr lang="en-US" altLang="zh-CN" dirty="0"/>
              <a:t>R[11]=K</a:t>
            </a:r>
            <a:r>
              <a:rPr lang="zh-CN" altLang="en-US" dirty="0"/>
              <a:t>为止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4-24】</a:t>
            </a:r>
            <a:r>
              <a:rPr lang="zh-CN" altLang="en-US" dirty="0"/>
              <a:t>如图</a:t>
            </a:r>
            <a:r>
              <a:rPr lang="en-US" altLang="zh-CN" dirty="0"/>
              <a:t>4-16</a:t>
            </a:r>
            <a:r>
              <a:rPr lang="zh-CN" altLang="en-US" dirty="0"/>
              <a:t>所示，查找关键字</a:t>
            </a:r>
            <a:r>
              <a:rPr lang="en-US" altLang="zh-CN" dirty="0"/>
              <a:t>K=30</a:t>
            </a:r>
            <a:r>
              <a:rPr lang="zh-CN" altLang="en-US" dirty="0"/>
              <a:t>的节点。</a:t>
            </a:r>
          </a:p>
          <a:p>
            <a:pPr lvl="2"/>
            <a:r>
              <a:rPr lang="zh-CN" altLang="en-US" dirty="0"/>
              <a:t>先确定在主表第</a:t>
            </a:r>
            <a:r>
              <a:rPr lang="en-US" altLang="zh-CN" dirty="0"/>
              <a:t>2</a:t>
            </a:r>
            <a:r>
              <a:rPr lang="zh-CN" altLang="en-US" dirty="0"/>
              <a:t>块，然后在该块中查找。由于在该块中查找不成功，因此说明表中不存在关键字为</a:t>
            </a:r>
            <a:r>
              <a:rPr lang="en-US" altLang="zh-CN" dirty="0"/>
              <a:t>30</a:t>
            </a:r>
            <a:r>
              <a:rPr lang="zh-CN" altLang="en-US" dirty="0"/>
              <a:t>的结点，给出出错提示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4.3.5  </a:t>
            </a:r>
            <a:r>
              <a:rPr lang="zh-CN" altLang="en-US" dirty="0" smtClean="0"/>
              <a:t>索引查找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）索引查找的特点</a:t>
            </a:r>
          </a:p>
          <a:p>
            <a:pPr lvl="1"/>
            <a:r>
              <a:rPr lang="zh-CN" altLang="en-US" dirty="0" smtClean="0"/>
              <a:t>主</a:t>
            </a:r>
            <a:r>
              <a:rPr lang="zh-CN" altLang="en-US" dirty="0"/>
              <a:t>表</a:t>
            </a:r>
            <a:r>
              <a:rPr lang="zh-CN" altLang="en-US" dirty="0" smtClean="0"/>
              <a:t>不需要分成</a:t>
            </a:r>
            <a:r>
              <a:rPr lang="zh-CN" altLang="en-US" dirty="0"/>
              <a:t>大小相等的若干块</a:t>
            </a:r>
            <a:r>
              <a:rPr lang="zh-CN" altLang="en-US" dirty="0" smtClean="0"/>
              <a:t>，如学生登记表可按班</a:t>
            </a:r>
            <a:r>
              <a:rPr lang="zh-CN" altLang="en-US" dirty="0"/>
              <a:t>号分块。</a:t>
            </a:r>
          </a:p>
          <a:p>
            <a:pPr lvl="1"/>
            <a:r>
              <a:rPr lang="zh-CN" altLang="en-US" dirty="0"/>
              <a:t>索引查找算法的效率介于顺序查找和二分查找之间。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优点：</a:t>
            </a:r>
            <a:r>
              <a:rPr lang="zh-CN" altLang="en-US" dirty="0"/>
              <a:t>块内记录随意存放，插入或删除较容易，无须移动大量记录。</a:t>
            </a:r>
          </a:p>
          <a:p>
            <a:pPr lvl="1"/>
            <a:r>
              <a:rPr lang="zh-CN" altLang="en-US" dirty="0" smtClean="0"/>
              <a:t>缺点：增加了辅助</a:t>
            </a:r>
            <a:r>
              <a:rPr lang="zh-CN" altLang="en-US" dirty="0"/>
              <a:t>数组的存储空间，以及初始表的分块排序运算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58" name="Picture 2" descr="http://s9.sinaimg.cn/mw690/0029Qbkcgy6N0X4w7EY68&amp;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98278"/>
            <a:ext cx="12192000" cy="26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3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计算机导论</a:t>
            </a:r>
            <a:r>
              <a:rPr lang="en-US" altLang="zh-CN" sz="2400" dirty="0"/>
              <a:t>——</a:t>
            </a:r>
            <a:r>
              <a:rPr lang="zh-CN" altLang="en-US" sz="2400" dirty="0"/>
              <a:t>计算思维和应用技术</a:t>
            </a:r>
            <a:r>
              <a:rPr lang="en-US" altLang="zh-CN" sz="2400" dirty="0"/>
              <a:t>》</a:t>
            </a: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96489658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5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数据结构</a:t>
            </a:r>
            <a:r>
              <a:rPr lang="zh-CN" altLang="zh-CN" b="1" dirty="0"/>
              <a:t>的发展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早期计算机主要处理</a:t>
            </a:r>
            <a:r>
              <a:rPr lang="zh-CN" altLang="zh-CN" dirty="0">
                <a:solidFill>
                  <a:srgbClr val="C00000"/>
                </a:solidFill>
              </a:rPr>
              <a:t>数值计算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无须</a:t>
            </a:r>
            <a:r>
              <a:rPr lang="zh-CN" altLang="zh-CN" dirty="0"/>
              <a:t>重视数据结构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计算机应用</a:t>
            </a:r>
            <a:r>
              <a:rPr lang="zh-CN" altLang="zh-CN" dirty="0"/>
              <a:t>领域的不断扩大，</a:t>
            </a:r>
            <a:r>
              <a:rPr lang="zh-CN" altLang="zh-CN" dirty="0">
                <a:solidFill>
                  <a:srgbClr val="C00000"/>
                </a:solidFill>
              </a:rPr>
              <a:t>非数值计算</a:t>
            </a:r>
            <a:r>
              <a:rPr lang="zh-CN" altLang="zh-CN" dirty="0"/>
              <a:t>问题越来越广泛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非数值数据很难</a:t>
            </a:r>
            <a:r>
              <a:rPr lang="zh-CN" altLang="zh-CN" dirty="0"/>
              <a:t>用数学</a:t>
            </a:r>
            <a:r>
              <a:rPr lang="zh-CN" altLang="zh-CN" dirty="0" smtClean="0"/>
              <a:t>方程式描述</a:t>
            </a:r>
            <a:r>
              <a:rPr lang="zh-CN" altLang="en-US" dirty="0" smtClean="0"/>
              <a:t>，需要</a:t>
            </a:r>
            <a:r>
              <a:rPr lang="zh-CN" altLang="zh-CN" dirty="0" smtClean="0"/>
              <a:t>设计合适</a:t>
            </a:r>
            <a:r>
              <a:rPr lang="zh-CN" altLang="zh-CN" dirty="0"/>
              <a:t>的</a:t>
            </a:r>
            <a:r>
              <a:rPr lang="zh-CN" altLang="zh-CN" dirty="0" smtClean="0"/>
              <a:t>数据结构。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尼古拉斯·沃斯</a:t>
            </a:r>
            <a:r>
              <a:rPr lang="zh-CN" altLang="zh-CN" sz="1800" dirty="0"/>
              <a:t>（</a:t>
            </a:r>
            <a:r>
              <a:rPr lang="en-US" altLang="zh-CN" sz="1800" dirty="0" err="1"/>
              <a:t>Niklaus</a:t>
            </a:r>
            <a:r>
              <a:rPr lang="en-US" altLang="zh-CN" sz="1800" dirty="0"/>
              <a:t> Emil </a:t>
            </a:r>
            <a:r>
              <a:rPr lang="en-US" altLang="zh-CN" sz="1800" dirty="0" smtClean="0"/>
              <a:t>Wirth</a:t>
            </a:r>
            <a:r>
              <a:rPr lang="zh-CN" altLang="zh-CN" sz="1800" dirty="0" smtClean="0"/>
              <a:t>）</a:t>
            </a:r>
            <a:r>
              <a:rPr lang="zh-CN" altLang="zh-CN" dirty="0" smtClean="0"/>
              <a:t>指出：</a:t>
            </a:r>
            <a:r>
              <a:rPr lang="zh-CN" altLang="zh-CN" b="1" dirty="0" smtClean="0">
                <a:solidFill>
                  <a:srgbClr val="C00000"/>
                </a:solidFill>
              </a:rPr>
              <a:t>算法</a:t>
            </a:r>
            <a:r>
              <a:rPr lang="en-US" altLang="zh-CN" b="1" dirty="0">
                <a:solidFill>
                  <a:srgbClr val="C00000"/>
                </a:solidFill>
              </a:rPr>
              <a:t>+</a:t>
            </a:r>
            <a:r>
              <a:rPr lang="zh-CN" altLang="zh-CN" b="1" dirty="0">
                <a:solidFill>
                  <a:srgbClr val="C00000"/>
                </a:solidFill>
              </a:rPr>
              <a:t>数据结构</a:t>
            </a:r>
            <a:r>
              <a:rPr lang="en-US" altLang="zh-CN" b="1" dirty="0">
                <a:solidFill>
                  <a:srgbClr val="C00000"/>
                </a:solidFill>
              </a:rPr>
              <a:t>=</a:t>
            </a:r>
            <a:r>
              <a:rPr lang="zh-CN" altLang="zh-CN" b="1" dirty="0" smtClean="0">
                <a:solidFill>
                  <a:srgbClr val="C00000"/>
                </a:solidFill>
              </a:rPr>
              <a:t>程序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高德纳</a:t>
            </a:r>
            <a:r>
              <a:rPr lang="zh-CN" altLang="zh-CN" sz="1800" dirty="0"/>
              <a:t>（</a:t>
            </a:r>
            <a:r>
              <a:rPr lang="en-US" altLang="zh-CN" sz="1800" dirty="0"/>
              <a:t>Donald Ervin Knuth</a:t>
            </a:r>
            <a:r>
              <a:rPr lang="zh-CN" altLang="zh-CN" sz="1800" dirty="0"/>
              <a:t>）</a:t>
            </a:r>
            <a:r>
              <a:rPr lang="zh-CN" altLang="zh-CN" dirty="0"/>
              <a:t>开创了数据结构的最初</a:t>
            </a:r>
            <a:r>
              <a:rPr lang="zh-CN" altLang="zh-CN" dirty="0" smtClean="0"/>
              <a:t>体系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他</a:t>
            </a:r>
            <a:r>
              <a:rPr lang="zh-CN" altLang="en-US" dirty="0" smtClean="0"/>
              <a:t>在</a:t>
            </a:r>
            <a:r>
              <a:rPr lang="zh-CN" altLang="zh-CN" dirty="0" smtClean="0"/>
              <a:t>《计算机程序设计艺术》</a:t>
            </a:r>
            <a:r>
              <a:rPr lang="zh-CN" altLang="zh-CN" dirty="0"/>
              <a:t>第一卷</a:t>
            </a:r>
            <a:r>
              <a:rPr lang="zh-CN" altLang="zh-CN" dirty="0" smtClean="0"/>
              <a:t>《基本算法》</a:t>
            </a:r>
            <a:r>
              <a:rPr lang="zh-CN" altLang="en-US" dirty="0" smtClean="0"/>
              <a:t>中，</a:t>
            </a:r>
            <a:r>
              <a:rPr lang="zh-CN" altLang="zh-CN" dirty="0" smtClean="0"/>
              <a:t>系统阐述</a:t>
            </a:r>
            <a:r>
              <a:rPr lang="zh-CN" altLang="en-US" dirty="0" smtClean="0"/>
              <a:t>了</a:t>
            </a:r>
            <a:r>
              <a:rPr lang="zh-CN" altLang="zh-CN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>
                <a:solidFill>
                  <a:srgbClr val="C00000"/>
                </a:solidFill>
              </a:rPr>
              <a:t>逻辑结构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00000"/>
                </a:solidFill>
              </a:rPr>
              <a:t>存储</a:t>
            </a:r>
            <a:r>
              <a:rPr lang="zh-CN" altLang="zh-CN" dirty="0" smtClean="0">
                <a:solidFill>
                  <a:srgbClr val="C00000"/>
                </a:solidFill>
              </a:rPr>
              <a:t>结构</a:t>
            </a:r>
            <a:r>
              <a:rPr lang="zh-CN" altLang="en-US" dirty="0" smtClean="0"/>
              <a:t>，以及</a:t>
            </a:r>
            <a:r>
              <a:rPr lang="zh-CN" altLang="en-US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 smtClean="0">
                <a:solidFill>
                  <a:srgbClr val="C00000"/>
                </a:solidFill>
              </a:rPr>
              <a:t>操作</a:t>
            </a:r>
            <a:r>
              <a:rPr lang="zh-CN" altLang="en-US" dirty="0" smtClean="0"/>
              <a:t>方法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实际</a:t>
            </a:r>
            <a:r>
              <a:rPr lang="zh-CN" altLang="zh-CN" b="1" dirty="0"/>
              <a:t>工作中的数据结构问题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【例】利用</a:t>
            </a:r>
            <a:r>
              <a:rPr lang="zh-CN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</a:t>
            </a:r>
            <a:r>
              <a:rPr lang="zh-CN" altLang="zh-CN" dirty="0"/>
              <a:t>对问题进行描述</a:t>
            </a:r>
            <a:r>
              <a:rPr lang="zh-CN" altLang="zh-CN" dirty="0" smtClean="0"/>
              <a:t>。表</a:t>
            </a:r>
            <a:r>
              <a:rPr lang="zh-CN" altLang="zh-CN" dirty="0"/>
              <a:t>就是一个数据结构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en-US" dirty="0" smtClean="0"/>
              <a:t>由 </a:t>
            </a:r>
            <a:r>
              <a:rPr lang="zh-CN" altLang="zh-CN" dirty="0" smtClean="0"/>
              <a:t>记录</a:t>
            </a:r>
            <a:r>
              <a:rPr lang="zh-CN" altLang="en-US" dirty="0" smtClean="0"/>
              <a:t>组成</a:t>
            </a:r>
            <a:r>
              <a:rPr lang="zh-CN" altLang="zh-CN" dirty="0" smtClean="0"/>
              <a:t>，表</a:t>
            </a:r>
            <a:r>
              <a:rPr lang="zh-CN" altLang="zh-CN" dirty="0"/>
              <a:t>在逻辑上是线性结构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zh-CN" dirty="0"/>
              <a:t>中</a:t>
            </a:r>
            <a:r>
              <a:rPr lang="zh-CN" altLang="zh-CN" dirty="0" smtClean="0"/>
              <a:t>的记录</a:t>
            </a:r>
            <a:r>
              <a:rPr lang="zh-CN" altLang="en-US" dirty="0" smtClean="0"/>
              <a:t>与：</a:t>
            </a:r>
            <a:r>
              <a:rPr lang="zh-CN" altLang="zh-CN" dirty="0" smtClean="0"/>
              <a:t>学</a:t>
            </a:r>
            <a:r>
              <a:rPr lang="zh-CN" altLang="zh-CN" dirty="0"/>
              <a:t>号、姓名等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，也是</a:t>
            </a:r>
            <a:r>
              <a:rPr lang="zh-CN" altLang="zh-CN" dirty="0" smtClean="0"/>
              <a:t>线性关系。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zh-CN" dirty="0"/>
              <a:t>可以</a:t>
            </a:r>
            <a:r>
              <a:rPr lang="zh-CN" altLang="zh-CN" dirty="0" smtClean="0"/>
              <a:t>用连续的</a:t>
            </a:r>
            <a:r>
              <a:rPr lang="zh-CN" altLang="zh-CN" dirty="0"/>
              <a:t>内存单元</a:t>
            </a:r>
            <a:r>
              <a:rPr lang="zh-CN" altLang="zh-CN" sz="1600" dirty="0"/>
              <a:t>（如数组</a:t>
            </a:r>
            <a:r>
              <a:rPr lang="zh-CN" altLang="zh-CN" sz="1600" dirty="0" smtClean="0"/>
              <a:t>）</a:t>
            </a:r>
            <a:r>
              <a:rPr lang="zh-CN" altLang="zh-CN" dirty="0" smtClean="0"/>
              <a:t>存放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这是数据的存储</a:t>
            </a:r>
            <a:r>
              <a:rPr lang="zh-CN" altLang="zh-CN" dirty="0"/>
              <a:t>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可对表</a:t>
            </a:r>
            <a:r>
              <a:rPr lang="zh-CN" altLang="zh-CN" dirty="0"/>
              <a:t>中的数据进行查询，修改，删除</a:t>
            </a:r>
            <a:r>
              <a:rPr lang="zh-CN" altLang="zh-CN" dirty="0" smtClean="0"/>
              <a:t>等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6330"/>
              </p:ext>
            </p:extLst>
          </p:nvPr>
        </p:nvGraphicFramePr>
        <p:xfrm>
          <a:off x="1036023" y="2914821"/>
          <a:ext cx="10542832" cy="3283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197"/>
                <a:gridCol w="2013129"/>
                <a:gridCol w="2289003"/>
                <a:gridCol w="1584407"/>
                <a:gridCol w="1849096"/>
              </a:tblGrid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年级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成绩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聂东海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石僮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G2013060104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孙锡文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G2013060105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丁长城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G2013060106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曾海涛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G2013060107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肖佳豪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G2013060110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曾文祥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【例】</a:t>
            </a:r>
            <a:r>
              <a:rPr lang="en-US" altLang="zh-CN" dirty="0"/>
              <a:t>Oracle</a:t>
            </a:r>
            <a:r>
              <a:rPr lang="zh-CN" altLang="en-US" dirty="0" smtClean="0"/>
              <a:t>数据库中表文件的存储空间逻辑结构。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97" y="1143590"/>
            <a:ext cx="8252637" cy="46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21494</TotalTime>
  <Pages>0</Pages>
  <Words>12004</Words>
  <Characters>0</Characters>
  <Application>Microsoft Office PowerPoint</Application>
  <DocSecurity>0</DocSecurity>
  <PresentationFormat>宽屏</PresentationFormat>
  <Lines>0</Lines>
  <Paragraphs>2337</Paragraphs>
  <Slides>154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64" baseType="lpstr">
      <vt:lpstr>黑体</vt:lpstr>
      <vt:lpstr>宋体</vt:lpstr>
      <vt:lpstr>微软雅黑</vt:lpstr>
      <vt:lpstr>Arial</vt:lpstr>
      <vt:lpstr>Calibri</vt:lpstr>
      <vt:lpstr>Cambria Math</vt:lpstr>
      <vt:lpstr>Courier New</vt:lpstr>
      <vt:lpstr>Times New Roman</vt:lpstr>
      <vt:lpstr>自定义设计方案</vt:lpstr>
      <vt:lpstr>Image</vt:lpstr>
      <vt:lpstr>《计算机导论——计算思维和应用技术》第2版</vt:lpstr>
      <vt:lpstr>4.1.1  算法的定义</vt:lpstr>
      <vt:lpstr>4.1.1  算法的定义</vt:lpstr>
      <vt:lpstr>4.1.1  算法的定义</vt:lpstr>
      <vt:lpstr>4.1.1  算法的定义</vt:lpstr>
      <vt:lpstr>4.1.1  算法的定义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4.1.3  算法的评估</vt:lpstr>
      <vt:lpstr>4.1.3  算法的评估</vt:lpstr>
      <vt:lpstr>4.1.3  算法的评估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《计算机导论——计算思维和应用技术》第2版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4.2.2  迭代算法思想</vt:lpstr>
      <vt:lpstr>4.2.2  迭代算法思想</vt:lpstr>
      <vt:lpstr>4.2.2  迭代算法思想</vt:lpstr>
      <vt:lpstr>4.2.2  迭代算法思想</vt:lpstr>
      <vt:lpstr>4.2.3  递归与迭代的区别</vt:lpstr>
      <vt:lpstr>4.2.3  递归与迭代的区别</vt:lpstr>
      <vt:lpstr>4.2.3  递归与迭代的区别</vt:lpstr>
      <vt:lpstr>4.2.4  递归与迭代的应用</vt:lpstr>
      <vt:lpstr>4.2.4  递归与迭代的应用</vt:lpstr>
      <vt:lpstr>4.2.4  递归与迭代的应用</vt:lpstr>
      <vt:lpstr>4.2.4  递归与迭代的应用</vt:lpstr>
      <vt:lpstr>4.2.4  递归与迭代的应用</vt:lpstr>
      <vt:lpstr>4.2.4  递归与迭代的应用</vt:lpstr>
      <vt:lpstr>4.2.4  递归与迭代的应用</vt:lpstr>
      <vt:lpstr>4.2.4  递归与迭代的应用</vt:lpstr>
      <vt:lpstr>《计算机导论——计算思维和应用技术》第2版</vt:lpstr>
      <vt:lpstr>4.3.1  冒泡排序</vt:lpstr>
      <vt:lpstr>4.3.1  冒泡排序</vt:lpstr>
      <vt:lpstr>4.3.1  冒泡排序</vt:lpstr>
      <vt:lpstr>4.3.1  冒泡排序</vt:lpstr>
      <vt:lpstr>4.3.1  冒泡排序</vt:lpstr>
      <vt:lpstr>4.3.1  冒泡排序</vt:lpstr>
      <vt:lpstr>4.3.2  插入排序</vt:lpstr>
      <vt:lpstr>4.3.2  插入排序</vt:lpstr>
      <vt:lpstr>4.3.2  插入排序</vt:lpstr>
      <vt:lpstr>4.3.2  插入排序</vt:lpstr>
      <vt:lpstr>4.3.2  插入排序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4.3.4  二分查找</vt:lpstr>
      <vt:lpstr>4.3.4  二分查找</vt:lpstr>
      <vt:lpstr>4.3.4  二分查找</vt:lpstr>
      <vt:lpstr>4.3.4  二分查找</vt:lpstr>
      <vt:lpstr>4.3.4  二分查找</vt:lpstr>
      <vt:lpstr>4.3.4  二分查找</vt:lpstr>
      <vt:lpstr>4.3.5  索引查找</vt:lpstr>
      <vt:lpstr>4.3.5  索引查找</vt:lpstr>
      <vt:lpstr>4.3.5  索引查找</vt:lpstr>
      <vt:lpstr>4.3.5  索引查找</vt:lpstr>
      <vt:lpstr>《计算机导论——计算思维和应用技术》第2版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4.4.2  线性结构</vt:lpstr>
      <vt:lpstr>4.4.2  线性结构</vt:lpstr>
      <vt:lpstr>4.4.2  线性结构</vt:lpstr>
      <vt:lpstr>4.4.2  线性结构</vt:lpstr>
      <vt:lpstr>4.4.2  线性结构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4.4.3  树形结构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4.4.4  图形结构</vt:lpstr>
      <vt:lpstr>4.4.5  文件结构</vt:lpstr>
      <vt:lpstr>4.4.5  文件结构</vt:lpstr>
      <vt:lpstr>4.4.5  文件结构</vt:lpstr>
      <vt:lpstr>4.4.5  文件结构</vt:lpstr>
      <vt:lpstr>4.4.5  文件结构</vt:lpstr>
      <vt:lpstr>4.4.5  文件结构</vt:lpstr>
      <vt:lpstr>4.4.5  文件结构</vt:lpstr>
      <vt:lpstr>4.4.5  文件结构</vt:lpstr>
      <vt:lpstr>4.4.5  文件结构</vt:lpstr>
      <vt:lpstr>4.4.5  文件结构</vt:lpstr>
      <vt:lpstr>PowerPoint 演示文稿</vt:lpstr>
    </vt:vector>
  </TitlesOfParts>
  <Company>长沙理工大学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易建勋</dc:creator>
  <cp:lastModifiedBy>yjxcs</cp:lastModifiedBy>
  <cp:revision>783</cp:revision>
  <dcterms:created xsi:type="dcterms:W3CDTF">2014-09-01T11:36:14Z</dcterms:created>
  <dcterms:modified xsi:type="dcterms:W3CDTF">2018-04-06T05:22:29Z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